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127"/>
  </p:notesMasterIdLst>
  <p:handoutMasterIdLst>
    <p:handoutMasterId r:id="rId128"/>
  </p:handoutMasterIdLst>
  <p:sldIdLst>
    <p:sldId id="316" r:id="rId2"/>
    <p:sldId id="366" r:id="rId3"/>
    <p:sldId id="335" r:id="rId4"/>
    <p:sldId id="334" r:id="rId5"/>
    <p:sldId id="265" r:id="rId6"/>
    <p:sldId id="370" r:id="rId7"/>
    <p:sldId id="371" r:id="rId8"/>
    <p:sldId id="372" r:id="rId9"/>
    <p:sldId id="266" r:id="rId10"/>
    <p:sldId id="373" r:id="rId11"/>
    <p:sldId id="374" r:id="rId12"/>
    <p:sldId id="339" r:id="rId13"/>
    <p:sldId id="337" r:id="rId14"/>
    <p:sldId id="336" r:id="rId15"/>
    <p:sldId id="384" r:id="rId16"/>
    <p:sldId id="267" r:id="rId17"/>
    <p:sldId id="340" r:id="rId18"/>
    <p:sldId id="367" r:id="rId19"/>
    <p:sldId id="378" r:id="rId20"/>
    <p:sldId id="268" r:id="rId21"/>
    <p:sldId id="269" r:id="rId22"/>
    <p:sldId id="270" r:id="rId23"/>
    <p:sldId id="375" r:id="rId24"/>
    <p:sldId id="271" r:id="rId25"/>
    <p:sldId id="376" r:id="rId26"/>
    <p:sldId id="272" r:id="rId27"/>
    <p:sldId id="377" r:id="rId28"/>
    <p:sldId id="273" r:id="rId29"/>
    <p:sldId id="317" r:id="rId30"/>
    <p:sldId id="341" r:id="rId31"/>
    <p:sldId id="342" r:id="rId32"/>
    <p:sldId id="345" r:id="rId33"/>
    <p:sldId id="368" r:id="rId34"/>
    <p:sldId id="274" r:id="rId35"/>
    <p:sldId id="275" r:id="rId36"/>
    <p:sldId id="318" r:id="rId37"/>
    <p:sldId id="276" r:id="rId38"/>
    <p:sldId id="277" r:id="rId39"/>
    <p:sldId id="278" r:id="rId40"/>
    <p:sldId id="279" r:id="rId41"/>
    <p:sldId id="348" r:id="rId42"/>
    <p:sldId id="281" r:id="rId43"/>
    <p:sldId id="282" r:id="rId44"/>
    <p:sldId id="284" r:id="rId45"/>
    <p:sldId id="283" r:id="rId46"/>
    <p:sldId id="285" r:id="rId47"/>
    <p:sldId id="379" r:id="rId48"/>
    <p:sldId id="380" r:id="rId49"/>
    <p:sldId id="381" r:id="rId50"/>
    <p:sldId id="286" r:id="rId51"/>
    <p:sldId id="287" r:id="rId52"/>
    <p:sldId id="288" r:id="rId53"/>
    <p:sldId id="280" r:id="rId54"/>
    <p:sldId id="289" r:id="rId55"/>
    <p:sldId id="382" r:id="rId56"/>
    <p:sldId id="383" r:id="rId57"/>
    <p:sldId id="349" r:id="rId58"/>
    <p:sldId id="351" r:id="rId59"/>
    <p:sldId id="350" r:id="rId60"/>
    <p:sldId id="352" r:id="rId61"/>
    <p:sldId id="353" r:id="rId62"/>
    <p:sldId id="369" r:id="rId63"/>
    <p:sldId id="385" r:id="rId64"/>
    <p:sldId id="302" r:id="rId65"/>
    <p:sldId id="386" r:id="rId66"/>
    <p:sldId id="294" r:id="rId67"/>
    <p:sldId id="387" r:id="rId68"/>
    <p:sldId id="388" r:id="rId69"/>
    <p:sldId id="391" r:id="rId70"/>
    <p:sldId id="393" r:id="rId71"/>
    <p:sldId id="322" r:id="rId72"/>
    <p:sldId id="323" r:id="rId73"/>
    <p:sldId id="295" r:id="rId74"/>
    <p:sldId id="394" r:id="rId75"/>
    <p:sldId id="395" r:id="rId76"/>
    <p:sldId id="396" r:id="rId77"/>
    <p:sldId id="324" r:id="rId78"/>
    <p:sldId id="397" r:id="rId79"/>
    <p:sldId id="296" r:id="rId80"/>
    <p:sldId id="389" r:id="rId81"/>
    <p:sldId id="398" r:id="rId82"/>
    <p:sldId id="390" r:id="rId83"/>
    <p:sldId id="399" r:id="rId84"/>
    <p:sldId id="400" r:id="rId85"/>
    <p:sldId id="325" r:id="rId86"/>
    <p:sldId id="297" r:id="rId87"/>
    <p:sldId id="401" r:id="rId88"/>
    <p:sldId id="403" r:id="rId89"/>
    <p:sldId id="298" r:id="rId90"/>
    <p:sldId id="301" r:id="rId91"/>
    <p:sldId id="404" r:id="rId92"/>
    <p:sldId id="405" r:id="rId93"/>
    <p:sldId id="326" r:id="rId94"/>
    <p:sldId id="293" r:id="rId95"/>
    <p:sldId id="303" r:id="rId96"/>
    <p:sldId id="292" r:id="rId97"/>
    <p:sldId id="304" r:id="rId98"/>
    <p:sldId id="408" r:id="rId99"/>
    <p:sldId id="305" r:id="rId100"/>
    <p:sldId id="306" r:id="rId101"/>
    <p:sldId id="406" r:id="rId102"/>
    <p:sldId id="407" r:id="rId103"/>
    <p:sldId id="359" r:id="rId104"/>
    <p:sldId id="354" r:id="rId105"/>
    <p:sldId id="307" r:id="rId106"/>
    <p:sldId id="308" r:id="rId107"/>
    <p:sldId id="309" r:id="rId108"/>
    <p:sldId id="310" r:id="rId109"/>
    <p:sldId id="409" r:id="rId110"/>
    <p:sldId id="410" r:id="rId111"/>
    <p:sldId id="411" r:id="rId112"/>
    <p:sldId id="413" r:id="rId113"/>
    <p:sldId id="355" r:id="rId114"/>
    <p:sldId id="311" r:id="rId115"/>
    <p:sldId id="312" r:id="rId116"/>
    <p:sldId id="313" r:id="rId117"/>
    <p:sldId id="314" r:id="rId118"/>
    <p:sldId id="328" r:id="rId119"/>
    <p:sldId id="329" r:id="rId120"/>
    <p:sldId id="331" r:id="rId121"/>
    <p:sldId id="356" r:id="rId122"/>
    <p:sldId id="357" r:id="rId123"/>
    <p:sldId id="358" r:id="rId124"/>
    <p:sldId id="364" r:id="rId125"/>
    <p:sldId id="365" r:id="rId12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3029"/>
  </p:normalViewPr>
  <p:slideViewPr>
    <p:cSldViewPr snapToGrid="0" snapToObjects="1">
      <p:cViewPr varScale="1">
        <p:scale>
          <a:sx n="132" d="100"/>
          <a:sy n="132" d="100"/>
        </p:scale>
        <p:origin x="84" y="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27D357D-2E64-3947-BBDD-212BDE850C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17A618-BB23-8240-B248-8526C17EC6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FCF6188-514C-4FC2-AF45-34CA52B29EB3}" type="datetimeFigureOut">
              <a:rPr lang="zh-CN" altLang="en-US"/>
              <a:pPr>
                <a:defRPr/>
              </a:pPr>
              <a:t>2023/11/19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F78E2-D57D-2441-9138-CB3BEFD15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827C46FE-A1DF-9142-80A5-5C9CF1C51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kumimoji="1"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E591DC6-E342-4834-9AA9-4227D0D98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8C317-D9BD-F140-A412-B6AFBFD46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80172-1506-F34E-80A6-86C4960CAF7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974631D-D6E5-4415-8BA9-DDE2784595DC}" type="datetimeFigureOut">
              <a:rPr lang="en-US" altLang="zh-CN"/>
              <a:pPr>
                <a:defRPr/>
              </a:pPr>
              <a:t>11/19/2023</a:t>
            </a:fld>
            <a:endParaRPr lang="en-US" altLang="zh-C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2A89004-03FD-874E-9101-CA061E5D5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C346BC-8887-D646-BC3B-D711DACC5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2FE1-BAD2-F04B-AB62-BBCCB2ABAF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42630-82B8-A948-8DA3-4CB3C9A9E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1F48C895-D666-45E8-8EAD-50F817C35A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1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48C895-D666-45E8-8EAD-50F817C35A4D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56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578164C1-FD01-45B2-808F-D6FDC7A16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FD48A9B0-1587-4F91-A9F3-BE30A23E5F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kumimoji="1" lang="zh-CN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幻灯片编号占位符 3">
            <a:extLst>
              <a:ext uri="{FF2B5EF4-FFF2-40B4-BE49-F238E27FC236}">
                <a16:creationId xmlns:a16="http://schemas.microsoft.com/office/drawing/2014/main" id="{9F6C3273-D502-4F50-9ED0-63C093CE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pitchFamily="34" charset="0"/>
              </a:rPr>
              <a:pPr/>
              <a:t>125</a:t>
            </a:fld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2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5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5" descr="3">
            <a:extLst>
              <a:ext uri="{FF2B5EF4-FFF2-40B4-BE49-F238E27FC236}">
                <a16:creationId xmlns:a16="http://schemas.microsoft.com/office/drawing/2014/main" id="{7DBAE7AB-256F-4D10-83A1-0ABD65E8D8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7">
            <a:extLst>
              <a:ext uri="{FF2B5EF4-FFF2-40B4-BE49-F238E27FC236}">
                <a16:creationId xmlns:a16="http://schemas.microsoft.com/office/drawing/2014/main" id="{1D32D661-CF0D-4CEB-9DE7-841FC258985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  <a:ea typeface="ＭＳ Ｐゴシック" charset="-128"/>
            </a:endParaRP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344B59D9-EAE7-4148-ACBC-09F9D99FABBF}"/>
              </a:ext>
            </a:extLst>
          </p:cNvPr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556B51F5-1FC2-4F9D-B478-FAA68B90F1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87 w 1692"/>
                <a:gd name="T1" fmla="*/ 193 h 2586"/>
                <a:gd name="T2" fmla="*/ 240 w 1692"/>
                <a:gd name="T3" fmla="*/ 157 h 2586"/>
                <a:gd name="T4" fmla="*/ 325 w 1692"/>
                <a:gd name="T5" fmla="*/ 180 h 2586"/>
                <a:gd name="T6" fmla="*/ 312 w 1692"/>
                <a:gd name="T7" fmla="*/ 333 h 2586"/>
                <a:gd name="T8" fmla="*/ 204 w 1692"/>
                <a:gd name="T9" fmla="*/ 436 h 2586"/>
                <a:gd name="T10" fmla="*/ 163 w 1692"/>
                <a:gd name="T11" fmla="*/ 535 h 2586"/>
                <a:gd name="T12" fmla="*/ 213 w 1692"/>
                <a:gd name="T13" fmla="*/ 722 h 2586"/>
                <a:gd name="T14" fmla="*/ 237 w 1692"/>
                <a:gd name="T15" fmla="*/ 719 h 2586"/>
                <a:gd name="T16" fmla="*/ 246 w 1692"/>
                <a:gd name="T17" fmla="*/ 679 h 2586"/>
                <a:gd name="T18" fmla="*/ 358 w 1692"/>
                <a:gd name="T19" fmla="*/ 865 h 2586"/>
                <a:gd name="T20" fmla="*/ 487 w 1692"/>
                <a:gd name="T21" fmla="*/ 899 h 2586"/>
                <a:gd name="T22" fmla="*/ 595 w 1692"/>
                <a:gd name="T23" fmla="*/ 1012 h 2586"/>
                <a:gd name="T24" fmla="*/ 639 w 1692"/>
                <a:gd name="T25" fmla="*/ 1066 h 2586"/>
                <a:gd name="T26" fmla="*/ 577 w 1692"/>
                <a:gd name="T27" fmla="*/ 1205 h 2586"/>
                <a:gd name="T28" fmla="*/ 686 w 1692"/>
                <a:gd name="T29" fmla="*/ 1335 h 2586"/>
                <a:gd name="T30" fmla="*/ 774 w 1692"/>
                <a:gd name="T31" fmla="*/ 1515 h 2586"/>
                <a:gd name="T32" fmla="*/ 819 w 1692"/>
                <a:gd name="T33" fmla="*/ 1731 h 2586"/>
                <a:gd name="T34" fmla="*/ 894 w 1692"/>
                <a:gd name="T35" fmla="*/ 1904 h 2586"/>
                <a:gd name="T36" fmla="*/ 958 w 1692"/>
                <a:gd name="T37" fmla="*/ 1889 h 2586"/>
                <a:gd name="T38" fmla="*/ 932 w 1692"/>
                <a:gd name="T39" fmla="*/ 1794 h 2586"/>
                <a:gd name="T40" fmla="*/ 964 w 1692"/>
                <a:gd name="T41" fmla="*/ 1728 h 2586"/>
                <a:gd name="T42" fmla="*/ 1024 w 1692"/>
                <a:gd name="T43" fmla="*/ 1670 h 2586"/>
                <a:gd name="T44" fmla="*/ 1084 w 1692"/>
                <a:gd name="T45" fmla="*/ 1556 h 2586"/>
                <a:gd name="T46" fmla="*/ 1174 w 1692"/>
                <a:gd name="T47" fmla="*/ 1461 h 2586"/>
                <a:gd name="T48" fmla="*/ 1215 w 1692"/>
                <a:gd name="T49" fmla="*/ 1308 h 2586"/>
                <a:gd name="T50" fmla="*/ 1162 w 1692"/>
                <a:gd name="T51" fmla="*/ 1153 h 2586"/>
                <a:gd name="T52" fmla="*/ 1030 w 1692"/>
                <a:gd name="T53" fmla="*/ 1057 h 2586"/>
                <a:gd name="T54" fmla="*/ 827 w 1692"/>
                <a:gd name="T55" fmla="*/ 959 h 2586"/>
                <a:gd name="T56" fmla="*/ 729 w 1692"/>
                <a:gd name="T57" fmla="*/ 944 h 2586"/>
                <a:gd name="T58" fmla="*/ 677 w 1692"/>
                <a:gd name="T59" fmla="*/ 950 h 2586"/>
                <a:gd name="T60" fmla="*/ 595 w 1692"/>
                <a:gd name="T61" fmla="*/ 980 h 2586"/>
                <a:gd name="T62" fmla="*/ 568 w 1692"/>
                <a:gd name="T63" fmla="*/ 880 h 2586"/>
                <a:gd name="T64" fmla="*/ 551 w 1692"/>
                <a:gd name="T65" fmla="*/ 796 h 2586"/>
                <a:gd name="T66" fmla="*/ 473 w 1692"/>
                <a:gd name="T67" fmla="*/ 827 h 2586"/>
                <a:gd name="T68" fmla="*/ 425 w 1692"/>
                <a:gd name="T69" fmla="*/ 712 h 2586"/>
                <a:gd name="T70" fmla="*/ 554 w 1692"/>
                <a:gd name="T71" fmla="*/ 683 h 2586"/>
                <a:gd name="T72" fmla="*/ 631 w 1692"/>
                <a:gd name="T73" fmla="*/ 679 h 2586"/>
                <a:gd name="T74" fmla="*/ 671 w 1692"/>
                <a:gd name="T75" fmla="*/ 674 h 2586"/>
                <a:gd name="T76" fmla="*/ 792 w 1692"/>
                <a:gd name="T77" fmla="*/ 562 h 2586"/>
                <a:gd name="T78" fmla="*/ 887 w 1692"/>
                <a:gd name="T79" fmla="*/ 508 h 2586"/>
                <a:gd name="T80" fmla="*/ 957 w 1692"/>
                <a:gd name="T81" fmla="*/ 477 h 2586"/>
                <a:gd name="T82" fmla="*/ 1003 w 1692"/>
                <a:gd name="T83" fmla="*/ 403 h 2586"/>
                <a:gd name="T84" fmla="*/ 964 w 1692"/>
                <a:gd name="T85" fmla="*/ 384 h 2586"/>
                <a:gd name="T86" fmla="*/ 1143 w 1692"/>
                <a:gd name="T87" fmla="*/ 342 h 2586"/>
                <a:gd name="T88" fmla="*/ 1053 w 1692"/>
                <a:gd name="T89" fmla="*/ 256 h 2586"/>
                <a:gd name="T90" fmla="*/ 994 w 1692"/>
                <a:gd name="T91" fmla="*/ 198 h 2586"/>
                <a:gd name="T92" fmla="*/ 915 w 1692"/>
                <a:gd name="T93" fmla="*/ 273 h 2586"/>
                <a:gd name="T94" fmla="*/ 831 w 1692"/>
                <a:gd name="T95" fmla="*/ 333 h 2586"/>
                <a:gd name="T96" fmla="*/ 765 w 1692"/>
                <a:gd name="T97" fmla="*/ 228 h 2586"/>
                <a:gd name="T98" fmla="*/ 908 w 1692"/>
                <a:gd name="T99" fmla="*/ 180 h 2586"/>
                <a:gd name="T100" fmla="*/ 948 w 1692"/>
                <a:gd name="T101" fmla="*/ 148 h 2586"/>
                <a:gd name="T102" fmla="*/ 994 w 1692"/>
                <a:gd name="T103" fmla="*/ 129 h 2586"/>
                <a:gd name="T104" fmla="*/ 963 w 1692"/>
                <a:gd name="T105" fmla="*/ 108 h 2586"/>
                <a:gd name="T106" fmla="*/ 945 w 1692"/>
                <a:gd name="T107" fmla="*/ 90 h 2586"/>
                <a:gd name="T108" fmla="*/ 900 w 1692"/>
                <a:gd name="T109" fmla="*/ 76 h 2586"/>
                <a:gd name="T110" fmla="*/ 828 w 1692"/>
                <a:gd name="T111" fmla="*/ 102 h 2586"/>
                <a:gd name="T112" fmla="*/ 711 w 1692"/>
                <a:gd name="T113" fmla="*/ 90 h 2586"/>
                <a:gd name="T114" fmla="*/ 412 w 1692"/>
                <a:gd name="T115" fmla="*/ 0 h 2586"/>
                <a:gd name="T116" fmla="*/ 258 w 1692"/>
                <a:gd name="T117" fmla="*/ 24 h 2586"/>
                <a:gd name="T118" fmla="*/ 217 w 1692"/>
                <a:gd name="T119" fmla="*/ 76 h 2586"/>
                <a:gd name="T120" fmla="*/ 96 w 1692"/>
                <a:gd name="T121" fmla="*/ 130 h 2586"/>
                <a:gd name="T122" fmla="*/ 96 w 1692"/>
                <a:gd name="T123" fmla="*/ 162 h 2586"/>
                <a:gd name="T124" fmla="*/ 1 w 1692"/>
                <a:gd name="T125" fmla="*/ 189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5DCD3311-502D-4EBA-A571-2C368F31AEF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2 w 46"/>
                <a:gd name="T1" fmla="*/ 3 h 38"/>
                <a:gd name="T2" fmla="*/ 0 w 46"/>
                <a:gd name="T3" fmla="*/ 16 h 38"/>
                <a:gd name="T4" fmla="*/ 16 w 46"/>
                <a:gd name="T5" fmla="*/ 28 h 38"/>
                <a:gd name="T6" fmla="*/ 34 w 46"/>
                <a:gd name="T7" fmla="*/ 19 h 38"/>
                <a:gd name="T8" fmla="*/ 22 w 46"/>
                <a:gd name="T9" fmla="*/ 0 h 38"/>
                <a:gd name="T10" fmla="*/ 12 w 46"/>
                <a:gd name="T11" fmla="*/ 3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30AE498D-BD1A-46CA-8EED-D46D8D4689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9 w 52"/>
                <a:gd name="T1" fmla="*/ 0 h 44"/>
                <a:gd name="T2" fmla="*/ 20 w 52"/>
                <a:gd name="T3" fmla="*/ 32 h 44"/>
                <a:gd name="T4" fmla="*/ 32 w 52"/>
                <a:gd name="T5" fmla="*/ 31 h 44"/>
                <a:gd name="T6" fmla="*/ 29 w 52"/>
                <a:gd name="T7" fmla="*/ 12 h 44"/>
                <a:gd name="T8" fmla="*/ 20 w 52"/>
                <a:gd name="T9" fmla="*/ 1 h 44"/>
                <a:gd name="T10" fmla="*/ 9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F7AFB1EB-13E6-4E3F-A239-90CFAFBC6E2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73 w 131"/>
                <a:gd name="T1" fmla="*/ 0 h 98"/>
                <a:gd name="T2" fmla="*/ 59 w 131"/>
                <a:gd name="T3" fmla="*/ 6 h 98"/>
                <a:gd name="T4" fmla="*/ 40 w 131"/>
                <a:gd name="T5" fmla="*/ 18 h 98"/>
                <a:gd name="T6" fmla="*/ 29 w 131"/>
                <a:gd name="T7" fmla="*/ 30 h 98"/>
                <a:gd name="T8" fmla="*/ 16 w 131"/>
                <a:gd name="T9" fmla="*/ 39 h 98"/>
                <a:gd name="T10" fmla="*/ 47 w 131"/>
                <a:gd name="T11" fmla="*/ 62 h 98"/>
                <a:gd name="T12" fmla="*/ 59 w 131"/>
                <a:gd name="T13" fmla="*/ 71 h 98"/>
                <a:gd name="T14" fmla="*/ 64 w 131"/>
                <a:gd name="T15" fmla="*/ 69 h 98"/>
                <a:gd name="T16" fmla="*/ 67 w 131"/>
                <a:gd name="T17" fmla="*/ 65 h 98"/>
                <a:gd name="T18" fmla="*/ 73 w 131"/>
                <a:gd name="T19" fmla="*/ 74 h 98"/>
                <a:gd name="T20" fmla="*/ 92 w 131"/>
                <a:gd name="T21" fmla="*/ 65 h 98"/>
                <a:gd name="T22" fmla="*/ 97 w 131"/>
                <a:gd name="T23" fmla="*/ 56 h 98"/>
                <a:gd name="T24" fmla="*/ 76 w 131"/>
                <a:gd name="T25" fmla="*/ 30 h 98"/>
                <a:gd name="T26" fmla="*/ 86 w 131"/>
                <a:gd name="T27" fmla="*/ 18 h 98"/>
                <a:gd name="T28" fmla="*/ 83 w 131"/>
                <a:gd name="T29" fmla="*/ 3 h 98"/>
                <a:gd name="T30" fmla="*/ 73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F7A4355C-BBB7-400C-B472-1EBB3871EBE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9" cy="84"/>
            </a:xfrm>
            <a:custGeom>
              <a:avLst/>
              <a:gdLst>
                <a:gd name="T0" fmla="*/ 35 w 212"/>
                <a:gd name="T1" fmla="*/ 9 h 112"/>
                <a:gd name="T2" fmla="*/ 13 w 212"/>
                <a:gd name="T3" fmla="*/ 9 h 112"/>
                <a:gd name="T4" fmla="*/ 4 w 212"/>
                <a:gd name="T5" fmla="*/ 12 h 112"/>
                <a:gd name="T6" fmla="*/ 19 w 212"/>
                <a:gd name="T7" fmla="*/ 39 h 112"/>
                <a:gd name="T8" fmla="*/ 38 w 212"/>
                <a:gd name="T9" fmla="*/ 33 h 112"/>
                <a:gd name="T10" fmla="*/ 70 w 212"/>
                <a:gd name="T11" fmla="*/ 41 h 112"/>
                <a:gd name="T12" fmla="*/ 83 w 212"/>
                <a:gd name="T13" fmla="*/ 45 h 112"/>
                <a:gd name="T14" fmla="*/ 100 w 212"/>
                <a:gd name="T15" fmla="*/ 66 h 112"/>
                <a:gd name="T16" fmla="*/ 106 w 212"/>
                <a:gd name="T17" fmla="*/ 84 h 112"/>
                <a:gd name="T18" fmla="*/ 118 w 212"/>
                <a:gd name="T19" fmla="*/ 75 h 112"/>
                <a:gd name="T20" fmla="*/ 127 w 212"/>
                <a:gd name="T21" fmla="*/ 72 h 112"/>
                <a:gd name="T22" fmla="*/ 140 w 212"/>
                <a:gd name="T23" fmla="*/ 77 h 112"/>
                <a:gd name="T24" fmla="*/ 146 w 212"/>
                <a:gd name="T25" fmla="*/ 60 h 112"/>
                <a:gd name="T26" fmla="*/ 115 w 212"/>
                <a:gd name="T27" fmla="*/ 41 h 112"/>
                <a:gd name="T28" fmla="*/ 79 w 212"/>
                <a:gd name="T29" fmla="*/ 15 h 112"/>
                <a:gd name="T30" fmla="*/ 40 w 212"/>
                <a:gd name="T31" fmla="*/ 20 h 112"/>
                <a:gd name="T32" fmla="*/ 35 w 212"/>
                <a:gd name="T33" fmla="*/ 9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898172DA-9230-4DF2-B419-DB80066D58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42 w 133"/>
                <a:gd name="T1" fmla="*/ 0 h 54"/>
                <a:gd name="T2" fmla="*/ 32 w 133"/>
                <a:gd name="T3" fmla="*/ 5 h 54"/>
                <a:gd name="T4" fmla="*/ 23 w 133"/>
                <a:gd name="T5" fmla="*/ 23 h 54"/>
                <a:gd name="T6" fmla="*/ 11 w 133"/>
                <a:gd name="T7" fmla="*/ 26 h 54"/>
                <a:gd name="T8" fmla="*/ 2 w 133"/>
                <a:gd name="T9" fmla="*/ 32 h 54"/>
                <a:gd name="T10" fmla="*/ 10 w 133"/>
                <a:gd name="T11" fmla="*/ 41 h 54"/>
                <a:gd name="T12" fmla="*/ 99 w 133"/>
                <a:gd name="T13" fmla="*/ 26 h 54"/>
                <a:gd name="T14" fmla="*/ 92 w 133"/>
                <a:gd name="T15" fmla="*/ 12 h 54"/>
                <a:gd name="T16" fmla="*/ 78 w 133"/>
                <a:gd name="T17" fmla="*/ 6 h 54"/>
                <a:gd name="T18" fmla="*/ 75 w 133"/>
                <a:gd name="T19" fmla="*/ 18 h 54"/>
                <a:gd name="T20" fmla="*/ 66 w 133"/>
                <a:gd name="T21" fmla="*/ 14 h 54"/>
                <a:gd name="T22" fmla="*/ 50 w 133"/>
                <a:gd name="T23" fmla="*/ 11 h 54"/>
                <a:gd name="T24" fmla="*/ 42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2E345C9D-F854-4766-B2ED-0E5BA804110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7" cy="18"/>
            </a:xfrm>
            <a:custGeom>
              <a:avLst/>
              <a:gdLst>
                <a:gd name="T0" fmla="*/ 9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4 w 51"/>
                <a:gd name="T7" fmla="*/ 3 h 24"/>
                <a:gd name="T8" fmla="*/ 9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7D42A3F5-747E-4848-BCB5-A4B3DA73C5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1 w 16"/>
                <a:gd name="T1" fmla="*/ 0 h 34"/>
                <a:gd name="T2" fmla="*/ 0 w 16"/>
                <a:gd name="T3" fmla="*/ 10 h 34"/>
                <a:gd name="T4" fmla="*/ 12 w 16"/>
                <a:gd name="T5" fmla="*/ 25 h 34"/>
                <a:gd name="T6" fmla="*/ 9 w 16"/>
                <a:gd name="T7" fmla="*/ 13 h 34"/>
                <a:gd name="T8" fmla="*/ 12 w 16"/>
                <a:gd name="T9" fmla="*/ 4 h 34"/>
                <a:gd name="T10" fmla="*/ 11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163DC30D-5EB9-4895-B1CD-067FE29B56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48 w 240"/>
                <a:gd name="T1" fmla="*/ 1 h 117"/>
                <a:gd name="T2" fmla="*/ 18 w 240"/>
                <a:gd name="T3" fmla="*/ 23 h 117"/>
                <a:gd name="T4" fmla="*/ 5 w 240"/>
                <a:gd name="T5" fmla="*/ 28 h 117"/>
                <a:gd name="T6" fmla="*/ 0 w 240"/>
                <a:gd name="T7" fmla="*/ 29 h 117"/>
                <a:gd name="T8" fmla="*/ 20 w 240"/>
                <a:gd name="T9" fmla="*/ 44 h 117"/>
                <a:gd name="T10" fmla="*/ 29 w 240"/>
                <a:gd name="T11" fmla="*/ 47 h 117"/>
                <a:gd name="T12" fmla="*/ 51 w 240"/>
                <a:gd name="T13" fmla="*/ 35 h 117"/>
                <a:gd name="T14" fmla="*/ 60 w 240"/>
                <a:gd name="T15" fmla="*/ 32 h 117"/>
                <a:gd name="T16" fmla="*/ 62 w 240"/>
                <a:gd name="T17" fmla="*/ 41 h 117"/>
                <a:gd name="T18" fmla="*/ 48 w 240"/>
                <a:gd name="T19" fmla="*/ 46 h 117"/>
                <a:gd name="T20" fmla="*/ 54 w 240"/>
                <a:gd name="T21" fmla="*/ 55 h 117"/>
                <a:gd name="T22" fmla="*/ 30 w 240"/>
                <a:gd name="T23" fmla="*/ 65 h 117"/>
                <a:gd name="T24" fmla="*/ 53 w 240"/>
                <a:gd name="T25" fmla="*/ 82 h 117"/>
                <a:gd name="T26" fmla="*/ 62 w 240"/>
                <a:gd name="T27" fmla="*/ 85 h 117"/>
                <a:gd name="T28" fmla="*/ 89 w 240"/>
                <a:gd name="T29" fmla="*/ 77 h 117"/>
                <a:gd name="T30" fmla="*/ 113 w 240"/>
                <a:gd name="T31" fmla="*/ 79 h 117"/>
                <a:gd name="T32" fmla="*/ 126 w 240"/>
                <a:gd name="T33" fmla="*/ 88 h 117"/>
                <a:gd name="T34" fmla="*/ 153 w 240"/>
                <a:gd name="T35" fmla="*/ 82 h 117"/>
                <a:gd name="T36" fmla="*/ 168 w 240"/>
                <a:gd name="T37" fmla="*/ 77 h 117"/>
                <a:gd name="T38" fmla="*/ 167 w 240"/>
                <a:gd name="T39" fmla="*/ 58 h 117"/>
                <a:gd name="T40" fmla="*/ 176 w 240"/>
                <a:gd name="T41" fmla="*/ 52 h 117"/>
                <a:gd name="T42" fmla="*/ 179 w 240"/>
                <a:gd name="T43" fmla="*/ 35 h 117"/>
                <a:gd name="T44" fmla="*/ 158 w 240"/>
                <a:gd name="T45" fmla="*/ 43 h 117"/>
                <a:gd name="T46" fmla="*/ 150 w 240"/>
                <a:gd name="T47" fmla="*/ 32 h 117"/>
                <a:gd name="T48" fmla="*/ 129 w 240"/>
                <a:gd name="T49" fmla="*/ 34 h 117"/>
                <a:gd name="T50" fmla="*/ 101 w 240"/>
                <a:gd name="T51" fmla="*/ 7 h 117"/>
                <a:gd name="T52" fmla="*/ 71 w 240"/>
                <a:gd name="T53" fmla="*/ 8 h 117"/>
                <a:gd name="T54" fmla="*/ 62 w 240"/>
                <a:gd name="T55" fmla="*/ 1 h 117"/>
                <a:gd name="T56" fmla="*/ 48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8825140E-D0E6-409D-9017-92D7C7050A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73 w 194"/>
                <a:gd name="T1" fmla="*/ 8 h 80"/>
                <a:gd name="T2" fmla="*/ 10 w 194"/>
                <a:gd name="T3" fmla="*/ 18 h 80"/>
                <a:gd name="T4" fmla="*/ 7 w 194"/>
                <a:gd name="T5" fmla="*/ 26 h 80"/>
                <a:gd name="T6" fmla="*/ 43 w 194"/>
                <a:gd name="T7" fmla="*/ 39 h 80"/>
                <a:gd name="T8" fmla="*/ 102 w 194"/>
                <a:gd name="T9" fmla="*/ 56 h 80"/>
                <a:gd name="T10" fmla="*/ 132 w 194"/>
                <a:gd name="T11" fmla="*/ 51 h 80"/>
                <a:gd name="T12" fmla="*/ 141 w 194"/>
                <a:gd name="T13" fmla="*/ 48 h 80"/>
                <a:gd name="T14" fmla="*/ 132 w 194"/>
                <a:gd name="T15" fmla="*/ 33 h 80"/>
                <a:gd name="T16" fmla="*/ 123 w 194"/>
                <a:gd name="T17" fmla="*/ 27 h 80"/>
                <a:gd name="T18" fmla="*/ 97 w 194"/>
                <a:gd name="T19" fmla="*/ 20 h 80"/>
                <a:gd name="T20" fmla="*/ 73 w 194"/>
                <a:gd name="T21" fmla="*/ 8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3EA1E36C-ED7C-41E2-9655-C1BAD13A9D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50 w 310"/>
                <a:gd name="T1" fmla="*/ 7 h 254"/>
                <a:gd name="T2" fmla="*/ 38 w 310"/>
                <a:gd name="T3" fmla="*/ 17 h 254"/>
                <a:gd name="T4" fmla="*/ 16 w 310"/>
                <a:gd name="T5" fmla="*/ 29 h 254"/>
                <a:gd name="T6" fmla="*/ 40 w 310"/>
                <a:gd name="T7" fmla="*/ 58 h 254"/>
                <a:gd name="T8" fmla="*/ 59 w 310"/>
                <a:gd name="T9" fmla="*/ 64 h 254"/>
                <a:gd name="T10" fmla="*/ 77 w 310"/>
                <a:gd name="T11" fmla="*/ 74 h 254"/>
                <a:gd name="T12" fmla="*/ 95 w 310"/>
                <a:gd name="T13" fmla="*/ 64 h 254"/>
                <a:gd name="T14" fmla="*/ 107 w 310"/>
                <a:gd name="T15" fmla="*/ 76 h 254"/>
                <a:gd name="T16" fmla="*/ 112 w 310"/>
                <a:gd name="T17" fmla="*/ 95 h 254"/>
                <a:gd name="T18" fmla="*/ 86 w 310"/>
                <a:gd name="T19" fmla="*/ 113 h 254"/>
                <a:gd name="T20" fmla="*/ 67 w 310"/>
                <a:gd name="T21" fmla="*/ 129 h 254"/>
                <a:gd name="T22" fmla="*/ 52 w 310"/>
                <a:gd name="T23" fmla="*/ 126 h 254"/>
                <a:gd name="T24" fmla="*/ 43 w 310"/>
                <a:gd name="T25" fmla="*/ 123 h 254"/>
                <a:gd name="T26" fmla="*/ 32 w 310"/>
                <a:gd name="T27" fmla="*/ 140 h 254"/>
                <a:gd name="T28" fmla="*/ 29 w 310"/>
                <a:gd name="T29" fmla="*/ 149 h 254"/>
                <a:gd name="T30" fmla="*/ 55 w 310"/>
                <a:gd name="T31" fmla="*/ 153 h 254"/>
                <a:gd name="T32" fmla="*/ 71 w 310"/>
                <a:gd name="T33" fmla="*/ 152 h 254"/>
                <a:gd name="T34" fmla="*/ 86 w 310"/>
                <a:gd name="T35" fmla="*/ 173 h 254"/>
                <a:gd name="T36" fmla="*/ 95 w 310"/>
                <a:gd name="T37" fmla="*/ 176 h 254"/>
                <a:gd name="T38" fmla="*/ 104 w 310"/>
                <a:gd name="T39" fmla="*/ 179 h 254"/>
                <a:gd name="T40" fmla="*/ 117 w 310"/>
                <a:gd name="T41" fmla="*/ 188 h 254"/>
                <a:gd name="T42" fmla="*/ 136 w 310"/>
                <a:gd name="T43" fmla="*/ 177 h 254"/>
                <a:gd name="T44" fmla="*/ 153 w 310"/>
                <a:gd name="T45" fmla="*/ 176 h 254"/>
                <a:gd name="T46" fmla="*/ 172 w 310"/>
                <a:gd name="T47" fmla="*/ 159 h 254"/>
                <a:gd name="T48" fmla="*/ 169 w 310"/>
                <a:gd name="T49" fmla="*/ 138 h 254"/>
                <a:gd name="T50" fmla="*/ 163 w 310"/>
                <a:gd name="T51" fmla="*/ 129 h 254"/>
                <a:gd name="T52" fmla="*/ 175 w 310"/>
                <a:gd name="T53" fmla="*/ 125 h 254"/>
                <a:gd name="T54" fmla="*/ 184 w 310"/>
                <a:gd name="T55" fmla="*/ 137 h 254"/>
                <a:gd name="T56" fmla="*/ 186 w 310"/>
                <a:gd name="T57" fmla="*/ 147 h 254"/>
                <a:gd name="T58" fmla="*/ 196 w 310"/>
                <a:gd name="T59" fmla="*/ 144 h 254"/>
                <a:gd name="T60" fmla="*/ 228 w 310"/>
                <a:gd name="T61" fmla="*/ 126 h 254"/>
                <a:gd name="T62" fmla="*/ 220 w 310"/>
                <a:gd name="T63" fmla="*/ 110 h 254"/>
                <a:gd name="T64" fmla="*/ 195 w 310"/>
                <a:gd name="T65" fmla="*/ 92 h 254"/>
                <a:gd name="T66" fmla="*/ 199 w 310"/>
                <a:gd name="T67" fmla="*/ 80 h 254"/>
                <a:gd name="T68" fmla="*/ 208 w 310"/>
                <a:gd name="T69" fmla="*/ 77 h 254"/>
                <a:gd name="T70" fmla="*/ 190 w 310"/>
                <a:gd name="T71" fmla="*/ 47 h 254"/>
                <a:gd name="T72" fmla="*/ 175 w 310"/>
                <a:gd name="T73" fmla="*/ 44 h 254"/>
                <a:gd name="T74" fmla="*/ 166 w 310"/>
                <a:gd name="T75" fmla="*/ 41 h 254"/>
                <a:gd name="T76" fmla="*/ 151 w 310"/>
                <a:gd name="T77" fmla="*/ 25 h 254"/>
                <a:gd name="T78" fmla="*/ 117 w 310"/>
                <a:gd name="T79" fmla="*/ 34 h 254"/>
                <a:gd name="T80" fmla="*/ 126 w 310"/>
                <a:gd name="T81" fmla="*/ 19 h 254"/>
                <a:gd name="T82" fmla="*/ 104 w 310"/>
                <a:gd name="T83" fmla="*/ 13 h 254"/>
                <a:gd name="T84" fmla="*/ 89 w 310"/>
                <a:gd name="T85" fmla="*/ 14 h 254"/>
                <a:gd name="T86" fmla="*/ 50 w 310"/>
                <a:gd name="T87" fmla="*/ 7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5973641A-F02D-47FE-A4CE-E301292081C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9 w 59"/>
                <a:gd name="T1" fmla="*/ 0 h 50"/>
                <a:gd name="T2" fmla="*/ 0 w 59"/>
                <a:gd name="T3" fmla="*/ 7 h 50"/>
                <a:gd name="T4" fmla="*/ 22 w 59"/>
                <a:gd name="T5" fmla="*/ 30 h 50"/>
                <a:gd name="T6" fmla="*/ 36 w 59"/>
                <a:gd name="T7" fmla="*/ 37 h 50"/>
                <a:gd name="T8" fmla="*/ 43 w 59"/>
                <a:gd name="T9" fmla="*/ 21 h 50"/>
                <a:gd name="T10" fmla="*/ 33 w 59"/>
                <a:gd name="T11" fmla="*/ 6 h 50"/>
                <a:gd name="T12" fmla="*/ 19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D0313F6-0900-4DD8-813B-265A88D097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33 w 86"/>
                <a:gd name="T1" fmla="*/ 5 h 57"/>
                <a:gd name="T2" fmla="*/ 18 w 86"/>
                <a:gd name="T3" fmla="*/ 18 h 57"/>
                <a:gd name="T4" fmla="*/ 3 w 86"/>
                <a:gd name="T5" fmla="*/ 20 h 57"/>
                <a:gd name="T6" fmla="*/ 12 w 86"/>
                <a:gd name="T7" fmla="*/ 42 h 57"/>
                <a:gd name="T8" fmla="*/ 56 w 86"/>
                <a:gd name="T9" fmla="*/ 26 h 57"/>
                <a:gd name="T10" fmla="*/ 65 w 86"/>
                <a:gd name="T11" fmla="*/ 13 h 57"/>
                <a:gd name="T12" fmla="*/ 42 w 86"/>
                <a:gd name="T13" fmla="*/ 5 h 57"/>
                <a:gd name="T14" fmla="*/ 33 w 86"/>
                <a:gd name="T15" fmla="*/ 5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52365AC-2685-434C-8086-E0B3140705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30 w 73"/>
                <a:gd name="T1" fmla="*/ 0 h 34"/>
                <a:gd name="T2" fmla="*/ 7 w 73"/>
                <a:gd name="T3" fmla="*/ 12 h 34"/>
                <a:gd name="T4" fmla="*/ 18 w 73"/>
                <a:gd name="T5" fmla="*/ 25 h 34"/>
                <a:gd name="T6" fmla="*/ 38 w 73"/>
                <a:gd name="T7" fmla="*/ 21 h 34"/>
                <a:gd name="T8" fmla="*/ 47 w 73"/>
                <a:gd name="T9" fmla="*/ 15 h 34"/>
                <a:gd name="T10" fmla="*/ 30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D0C75423-5764-4FB4-9D5B-8BC73B9F76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44 w 85"/>
                <a:gd name="T1" fmla="*/ 8 h 45"/>
                <a:gd name="T2" fmla="*/ 21 w 85"/>
                <a:gd name="T3" fmla="*/ 3 h 45"/>
                <a:gd name="T4" fmla="*/ 0 w 85"/>
                <a:gd name="T5" fmla="*/ 14 h 45"/>
                <a:gd name="T6" fmla="*/ 30 w 85"/>
                <a:gd name="T7" fmla="*/ 24 h 45"/>
                <a:gd name="T8" fmla="*/ 48 w 85"/>
                <a:gd name="T9" fmla="*/ 30 h 45"/>
                <a:gd name="T10" fmla="*/ 63 w 85"/>
                <a:gd name="T11" fmla="*/ 14 h 45"/>
                <a:gd name="T12" fmla="*/ 62 w 85"/>
                <a:gd name="T13" fmla="*/ 5 h 45"/>
                <a:gd name="T14" fmla="*/ 48 w 85"/>
                <a:gd name="T15" fmla="*/ 0 h 45"/>
                <a:gd name="T16" fmla="*/ 44 w 85"/>
                <a:gd name="T17" fmla="*/ 8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F69ABBFF-0E1D-472E-BB3F-A2D755BD07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2 w 58"/>
                <a:gd name="T1" fmla="*/ 3 h 31"/>
                <a:gd name="T2" fmla="*/ 0 w 58"/>
                <a:gd name="T3" fmla="*/ 14 h 31"/>
                <a:gd name="T4" fmla="*/ 15 w 58"/>
                <a:gd name="T5" fmla="*/ 22 h 31"/>
                <a:gd name="T6" fmla="*/ 21 w 58"/>
                <a:gd name="T7" fmla="*/ 15 h 31"/>
                <a:gd name="T8" fmla="*/ 39 w 58"/>
                <a:gd name="T9" fmla="*/ 9 h 31"/>
                <a:gd name="T10" fmla="*/ 33 w 58"/>
                <a:gd name="T11" fmla="*/ 0 h 31"/>
                <a:gd name="T12" fmla="*/ 12 w 58"/>
                <a:gd name="T13" fmla="*/ 3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0E8516B-EA7F-44F0-8C3B-E1B6A329B3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9 w 152"/>
                <a:gd name="T1" fmla="*/ 0 h 102"/>
                <a:gd name="T2" fmla="*/ 11 w 152"/>
                <a:gd name="T3" fmla="*/ 5 h 102"/>
                <a:gd name="T4" fmla="*/ 3 w 152"/>
                <a:gd name="T5" fmla="*/ 29 h 102"/>
                <a:gd name="T6" fmla="*/ 9 w 152"/>
                <a:gd name="T7" fmla="*/ 42 h 102"/>
                <a:gd name="T8" fmla="*/ 0 w 152"/>
                <a:gd name="T9" fmla="*/ 54 h 102"/>
                <a:gd name="T10" fmla="*/ 42 w 152"/>
                <a:gd name="T11" fmla="*/ 65 h 102"/>
                <a:gd name="T12" fmla="*/ 62 w 152"/>
                <a:gd name="T13" fmla="*/ 69 h 102"/>
                <a:gd name="T14" fmla="*/ 114 w 152"/>
                <a:gd name="T15" fmla="*/ 65 h 102"/>
                <a:gd name="T16" fmla="*/ 57 w 152"/>
                <a:gd name="T17" fmla="*/ 53 h 102"/>
                <a:gd name="T18" fmla="*/ 41 w 152"/>
                <a:gd name="T19" fmla="*/ 47 h 102"/>
                <a:gd name="T20" fmla="*/ 33 w 152"/>
                <a:gd name="T21" fmla="*/ 39 h 102"/>
                <a:gd name="T22" fmla="*/ 38 w 152"/>
                <a:gd name="T23" fmla="*/ 26 h 102"/>
                <a:gd name="T24" fmla="*/ 29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51537833-ECC4-4DE4-A9CC-1EF922B5C6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25 w 34"/>
                <a:gd name="T1" fmla="*/ 0 h 20"/>
                <a:gd name="T2" fmla="*/ 18 w 34"/>
                <a:gd name="T3" fmla="*/ 15 h 20"/>
                <a:gd name="T4" fmla="*/ 3 w 34"/>
                <a:gd name="T5" fmla="*/ 14 h 20"/>
                <a:gd name="T6" fmla="*/ 3 w 34"/>
                <a:gd name="T7" fmla="*/ 5 h 20"/>
                <a:gd name="T8" fmla="*/ 25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C4CFD6A4-EFB4-4A35-82C2-73AFC8C196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10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B8BE4CC7-D75D-4D1C-B6DA-23B4D149D5B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10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2A65C121-D4D0-4A01-B672-2DEAECD6B4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2 w 21"/>
                <a:gd name="T1" fmla="*/ 0 h 16"/>
                <a:gd name="T2" fmla="*/ 9 w 21"/>
                <a:gd name="T3" fmla="*/ 12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63EC5D42-8127-4AA2-B9C8-7ECDE9FAF95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9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9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3D7D7AB1-B806-4169-8CBC-3BE03F17B5A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806FEE19-D45E-467E-9995-8381EFA16D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1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4FFF0923-D0F8-4BCD-8C61-35175633FC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0 w 51"/>
                <a:gd name="T1" fmla="*/ 0 h 24"/>
                <a:gd name="T2" fmla="*/ 5 w 51"/>
                <a:gd name="T3" fmla="*/ 14 h 24"/>
                <a:gd name="T4" fmla="*/ 20 w 51"/>
                <a:gd name="T5" fmla="*/ 18 h 24"/>
                <a:gd name="T6" fmla="*/ 25 w 51"/>
                <a:gd name="T7" fmla="*/ 3 h 24"/>
                <a:gd name="T8" fmla="*/ 10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CCBF78C-4954-4900-9AF0-E5863208EF8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1 w 929"/>
                <a:gd name="T1" fmla="*/ 42 h 462"/>
                <a:gd name="T2" fmla="*/ 4 w 929"/>
                <a:gd name="T3" fmla="*/ 69 h 462"/>
                <a:gd name="T4" fmla="*/ 27 w 929"/>
                <a:gd name="T5" fmla="*/ 75 h 462"/>
                <a:gd name="T6" fmla="*/ 12 w 929"/>
                <a:gd name="T7" fmla="*/ 87 h 462"/>
                <a:gd name="T8" fmla="*/ 78 w 929"/>
                <a:gd name="T9" fmla="*/ 102 h 462"/>
                <a:gd name="T10" fmla="*/ 106 w 929"/>
                <a:gd name="T11" fmla="*/ 97 h 462"/>
                <a:gd name="T12" fmla="*/ 187 w 929"/>
                <a:gd name="T13" fmla="*/ 58 h 462"/>
                <a:gd name="T14" fmla="*/ 225 w 929"/>
                <a:gd name="T15" fmla="*/ 49 h 462"/>
                <a:gd name="T16" fmla="*/ 243 w 929"/>
                <a:gd name="T17" fmla="*/ 60 h 462"/>
                <a:gd name="T18" fmla="*/ 204 w 929"/>
                <a:gd name="T19" fmla="*/ 66 h 462"/>
                <a:gd name="T20" fmla="*/ 181 w 929"/>
                <a:gd name="T21" fmla="*/ 84 h 462"/>
                <a:gd name="T22" fmla="*/ 190 w 929"/>
                <a:gd name="T23" fmla="*/ 90 h 462"/>
                <a:gd name="T24" fmla="*/ 195 w 929"/>
                <a:gd name="T25" fmla="*/ 118 h 462"/>
                <a:gd name="T26" fmla="*/ 262 w 929"/>
                <a:gd name="T27" fmla="*/ 144 h 462"/>
                <a:gd name="T28" fmla="*/ 252 w 929"/>
                <a:gd name="T29" fmla="*/ 157 h 462"/>
                <a:gd name="T30" fmla="*/ 276 w 929"/>
                <a:gd name="T31" fmla="*/ 184 h 462"/>
                <a:gd name="T32" fmla="*/ 261 w 929"/>
                <a:gd name="T33" fmla="*/ 199 h 462"/>
                <a:gd name="T34" fmla="*/ 243 w 929"/>
                <a:gd name="T35" fmla="*/ 220 h 462"/>
                <a:gd name="T36" fmla="*/ 220 w 929"/>
                <a:gd name="T37" fmla="*/ 243 h 462"/>
                <a:gd name="T38" fmla="*/ 219 w 929"/>
                <a:gd name="T39" fmla="*/ 315 h 462"/>
                <a:gd name="T40" fmla="*/ 249 w 929"/>
                <a:gd name="T41" fmla="*/ 334 h 462"/>
                <a:gd name="T42" fmla="*/ 291 w 929"/>
                <a:gd name="T43" fmla="*/ 336 h 462"/>
                <a:gd name="T44" fmla="*/ 309 w 929"/>
                <a:gd name="T45" fmla="*/ 316 h 462"/>
                <a:gd name="T46" fmla="*/ 379 w 929"/>
                <a:gd name="T47" fmla="*/ 267 h 462"/>
                <a:gd name="T48" fmla="*/ 429 w 929"/>
                <a:gd name="T49" fmla="*/ 250 h 462"/>
                <a:gd name="T50" fmla="*/ 484 w 929"/>
                <a:gd name="T51" fmla="*/ 231 h 462"/>
                <a:gd name="T52" fmla="*/ 539 w 929"/>
                <a:gd name="T53" fmla="*/ 217 h 462"/>
                <a:gd name="T54" fmla="*/ 571 w 929"/>
                <a:gd name="T55" fmla="*/ 195 h 462"/>
                <a:gd name="T56" fmla="*/ 599 w 929"/>
                <a:gd name="T57" fmla="*/ 150 h 462"/>
                <a:gd name="T58" fmla="*/ 601 w 929"/>
                <a:gd name="T59" fmla="*/ 115 h 462"/>
                <a:gd name="T60" fmla="*/ 601 w 929"/>
                <a:gd name="T61" fmla="*/ 93 h 462"/>
                <a:gd name="T62" fmla="*/ 623 w 929"/>
                <a:gd name="T63" fmla="*/ 67 h 462"/>
                <a:gd name="T64" fmla="*/ 656 w 929"/>
                <a:gd name="T65" fmla="*/ 70 h 462"/>
                <a:gd name="T66" fmla="*/ 691 w 929"/>
                <a:gd name="T67" fmla="*/ 39 h 462"/>
                <a:gd name="T68" fmla="*/ 665 w 929"/>
                <a:gd name="T69" fmla="*/ 42 h 462"/>
                <a:gd name="T70" fmla="*/ 635 w 929"/>
                <a:gd name="T71" fmla="*/ 34 h 462"/>
                <a:gd name="T72" fmla="*/ 595 w 929"/>
                <a:gd name="T73" fmla="*/ 16 h 462"/>
                <a:gd name="T74" fmla="*/ 481 w 929"/>
                <a:gd name="T75" fmla="*/ 19 h 462"/>
                <a:gd name="T76" fmla="*/ 438 w 929"/>
                <a:gd name="T77" fmla="*/ 28 h 462"/>
                <a:gd name="T78" fmla="*/ 417 w 929"/>
                <a:gd name="T79" fmla="*/ 28 h 462"/>
                <a:gd name="T80" fmla="*/ 387 w 929"/>
                <a:gd name="T81" fmla="*/ 40 h 462"/>
                <a:gd name="T82" fmla="*/ 358 w 929"/>
                <a:gd name="T83" fmla="*/ 22 h 462"/>
                <a:gd name="T84" fmla="*/ 324 w 929"/>
                <a:gd name="T85" fmla="*/ 30 h 462"/>
                <a:gd name="T86" fmla="*/ 274 w 929"/>
                <a:gd name="T87" fmla="*/ 39 h 462"/>
                <a:gd name="T88" fmla="*/ 307 w 929"/>
                <a:gd name="T89" fmla="*/ 28 h 462"/>
                <a:gd name="T90" fmla="*/ 264 w 929"/>
                <a:gd name="T91" fmla="*/ 6 h 462"/>
                <a:gd name="T92" fmla="*/ 250 w 929"/>
                <a:gd name="T93" fmla="*/ 1 h 462"/>
                <a:gd name="T94" fmla="*/ 235 w 929"/>
                <a:gd name="T95" fmla="*/ 6 h 462"/>
                <a:gd name="T96" fmla="*/ 180 w 929"/>
                <a:gd name="T97" fmla="*/ 12 h 462"/>
                <a:gd name="T98" fmla="*/ 120 w 929"/>
                <a:gd name="T99" fmla="*/ 21 h 462"/>
                <a:gd name="T100" fmla="*/ 81 w 929"/>
                <a:gd name="T101" fmla="*/ 19 h 462"/>
                <a:gd name="T102" fmla="*/ 85 w 929"/>
                <a:gd name="T103" fmla="*/ 51 h 462"/>
                <a:gd name="T104" fmla="*/ 78 w 929"/>
                <a:gd name="T105" fmla="*/ 39 h 462"/>
                <a:gd name="T106" fmla="*/ 45 w 929"/>
                <a:gd name="T107" fmla="*/ 31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72C37386-8818-4217-AF89-D5377B6ACF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6 w 52"/>
                <a:gd name="T1" fmla="*/ 0 h 32"/>
                <a:gd name="T2" fmla="*/ 6 w 52"/>
                <a:gd name="T3" fmla="*/ 15 h 32"/>
                <a:gd name="T4" fmla="*/ 18 w 52"/>
                <a:gd name="T5" fmla="*/ 24 h 32"/>
                <a:gd name="T6" fmla="*/ 32 w 52"/>
                <a:gd name="T7" fmla="*/ 23 h 32"/>
                <a:gd name="T8" fmla="*/ 26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AF254A67-A703-42F5-AD52-AC6499F5A6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76 w 172"/>
                <a:gd name="T1" fmla="*/ 6 h 72"/>
                <a:gd name="T2" fmla="*/ 49 w 172"/>
                <a:gd name="T3" fmla="*/ 3 h 72"/>
                <a:gd name="T4" fmla="*/ 40 w 172"/>
                <a:gd name="T5" fmla="*/ 0 h 72"/>
                <a:gd name="T6" fmla="*/ 0 w 172"/>
                <a:gd name="T7" fmla="*/ 21 h 72"/>
                <a:gd name="T8" fmla="*/ 21 w 172"/>
                <a:gd name="T9" fmla="*/ 30 h 72"/>
                <a:gd name="T10" fmla="*/ 31 w 172"/>
                <a:gd name="T11" fmla="*/ 45 h 72"/>
                <a:gd name="T12" fmla="*/ 49 w 172"/>
                <a:gd name="T13" fmla="*/ 51 h 72"/>
                <a:gd name="T14" fmla="*/ 58 w 172"/>
                <a:gd name="T15" fmla="*/ 54 h 72"/>
                <a:gd name="T16" fmla="*/ 97 w 172"/>
                <a:gd name="T17" fmla="*/ 45 h 72"/>
                <a:gd name="T18" fmla="*/ 128 w 172"/>
                <a:gd name="T19" fmla="*/ 33 h 72"/>
                <a:gd name="T20" fmla="*/ 110 w 172"/>
                <a:gd name="T21" fmla="*/ 14 h 72"/>
                <a:gd name="T22" fmla="*/ 101 w 172"/>
                <a:gd name="T23" fmla="*/ 3 h 72"/>
                <a:gd name="T24" fmla="*/ 76 w 172"/>
                <a:gd name="T25" fmla="*/ 6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18961D25-155A-460E-8F48-DEB45FD6C78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3"/>
            </a:xfrm>
            <a:custGeom>
              <a:avLst/>
              <a:gdLst>
                <a:gd name="T0" fmla="*/ 26 w 52"/>
                <a:gd name="T1" fmla="*/ 0 h 32"/>
                <a:gd name="T2" fmla="*/ 6 w 52"/>
                <a:gd name="T3" fmla="*/ 14 h 32"/>
                <a:gd name="T4" fmla="*/ 18 w 52"/>
                <a:gd name="T5" fmla="*/ 23 h 32"/>
                <a:gd name="T6" fmla="*/ 32 w 52"/>
                <a:gd name="T7" fmla="*/ 22 h 32"/>
                <a:gd name="T8" fmla="*/ 26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65391C33-5FB6-43DE-94E4-09E82E2A06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6" cy="63"/>
            </a:xfrm>
            <a:custGeom>
              <a:avLst/>
              <a:gdLst>
                <a:gd name="T0" fmla="*/ 145 w 206"/>
                <a:gd name="T1" fmla="*/ 5 h 85"/>
                <a:gd name="T2" fmla="*/ 78 w 206"/>
                <a:gd name="T3" fmla="*/ 7 h 85"/>
                <a:gd name="T4" fmla="*/ 83 w 206"/>
                <a:gd name="T5" fmla="*/ 19 h 85"/>
                <a:gd name="T6" fmla="*/ 81 w 206"/>
                <a:gd name="T7" fmla="*/ 24 h 85"/>
                <a:gd name="T8" fmla="*/ 67 w 206"/>
                <a:gd name="T9" fmla="*/ 20 h 85"/>
                <a:gd name="T10" fmla="*/ 58 w 206"/>
                <a:gd name="T11" fmla="*/ 14 h 85"/>
                <a:gd name="T12" fmla="*/ 17 w 206"/>
                <a:gd name="T13" fmla="*/ 20 h 85"/>
                <a:gd name="T14" fmla="*/ 23 w 206"/>
                <a:gd name="T15" fmla="*/ 36 h 85"/>
                <a:gd name="T16" fmla="*/ 42 w 206"/>
                <a:gd name="T17" fmla="*/ 39 h 85"/>
                <a:gd name="T18" fmla="*/ 57 w 206"/>
                <a:gd name="T19" fmla="*/ 54 h 85"/>
                <a:gd name="T20" fmla="*/ 67 w 206"/>
                <a:gd name="T21" fmla="*/ 63 h 85"/>
                <a:gd name="T22" fmla="*/ 83 w 206"/>
                <a:gd name="T23" fmla="*/ 50 h 85"/>
                <a:gd name="T24" fmla="*/ 92 w 206"/>
                <a:gd name="T25" fmla="*/ 44 h 85"/>
                <a:gd name="T26" fmla="*/ 96 w 206"/>
                <a:gd name="T27" fmla="*/ 35 h 85"/>
                <a:gd name="T28" fmla="*/ 126 w 206"/>
                <a:gd name="T29" fmla="*/ 26 h 85"/>
                <a:gd name="T30" fmla="*/ 142 w 206"/>
                <a:gd name="T31" fmla="*/ 23 h 85"/>
                <a:gd name="T32" fmla="*/ 151 w 206"/>
                <a:gd name="T33" fmla="*/ 20 h 85"/>
                <a:gd name="T34" fmla="*/ 145 w 206"/>
                <a:gd name="T35" fmla="*/ 5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C4DD5074-B900-4479-A467-B1E3870CEF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7 w 64"/>
                <a:gd name="T1" fmla="*/ 5 h 28"/>
                <a:gd name="T2" fmla="*/ 6 w 64"/>
                <a:gd name="T3" fmla="*/ 3 h 28"/>
                <a:gd name="T4" fmla="*/ 18 w 64"/>
                <a:gd name="T5" fmla="*/ 21 h 28"/>
                <a:gd name="T6" fmla="*/ 41 w 64"/>
                <a:gd name="T7" fmla="*/ 11 h 28"/>
                <a:gd name="T8" fmla="*/ 27 w 64"/>
                <a:gd name="T9" fmla="*/ 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E6C5F1FB-B909-4073-9D6B-1E10FE804E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8" cy="132"/>
            </a:xfrm>
            <a:custGeom>
              <a:avLst/>
              <a:gdLst>
                <a:gd name="T0" fmla="*/ 18 w 146"/>
                <a:gd name="T1" fmla="*/ 14 h 176"/>
                <a:gd name="T2" fmla="*/ 0 w 146"/>
                <a:gd name="T3" fmla="*/ 19 h 176"/>
                <a:gd name="T4" fmla="*/ 10 w 146"/>
                <a:gd name="T5" fmla="*/ 32 h 176"/>
                <a:gd name="T6" fmla="*/ 25 w 146"/>
                <a:gd name="T7" fmla="*/ 65 h 176"/>
                <a:gd name="T8" fmla="*/ 38 w 146"/>
                <a:gd name="T9" fmla="*/ 68 h 176"/>
                <a:gd name="T10" fmla="*/ 37 w 146"/>
                <a:gd name="T11" fmla="*/ 80 h 176"/>
                <a:gd name="T12" fmla="*/ 21 w 146"/>
                <a:gd name="T13" fmla="*/ 85 h 176"/>
                <a:gd name="T14" fmla="*/ 12 w 146"/>
                <a:gd name="T15" fmla="*/ 98 h 176"/>
                <a:gd name="T16" fmla="*/ 13 w 146"/>
                <a:gd name="T17" fmla="*/ 103 h 176"/>
                <a:gd name="T18" fmla="*/ 22 w 146"/>
                <a:gd name="T19" fmla="*/ 106 h 176"/>
                <a:gd name="T20" fmla="*/ 13 w 146"/>
                <a:gd name="T21" fmla="*/ 127 h 176"/>
                <a:gd name="T22" fmla="*/ 15 w 146"/>
                <a:gd name="T23" fmla="*/ 131 h 176"/>
                <a:gd name="T24" fmla="*/ 25 w 146"/>
                <a:gd name="T25" fmla="*/ 128 h 176"/>
                <a:gd name="T26" fmla="*/ 43 w 146"/>
                <a:gd name="T27" fmla="*/ 127 h 176"/>
                <a:gd name="T28" fmla="*/ 68 w 146"/>
                <a:gd name="T29" fmla="*/ 128 h 176"/>
                <a:gd name="T30" fmla="*/ 81 w 146"/>
                <a:gd name="T31" fmla="*/ 127 h 176"/>
                <a:gd name="T32" fmla="*/ 90 w 146"/>
                <a:gd name="T33" fmla="*/ 124 h 176"/>
                <a:gd name="T34" fmla="*/ 95 w 146"/>
                <a:gd name="T35" fmla="*/ 106 h 176"/>
                <a:gd name="T36" fmla="*/ 108 w 146"/>
                <a:gd name="T37" fmla="*/ 100 h 176"/>
                <a:gd name="T38" fmla="*/ 81 w 146"/>
                <a:gd name="T39" fmla="*/ 82 h 176"/>
                <a:gd name="T40" fmla="*/ 65 w 146"/>
                <a:gd name="T41" fmla="*/ 62 h 176"/>
                <a:gd name="T42" fmla="*/ 61 w 146"/>
                <a:gd name="T43" fmla="*/ 52 h 176"/>
                <a:gd name="T44" fmla="*/ 47 w 146"/>
                <a:gd name="T45" fmla="*/ 46 h 176"/>
                <a:gd name="T46" fmla="*/ 64 w 146"/>
                <a:gd name="T47" fmla="*/ 34 h 176"/>
                <a:gd name="T48" fmla="*/ 47 w 146"/>
                <a:gd name="T49" fmla="*/ 23 h 176"/>
                <a:gd name="T50" fmla="*/ 52 w 146"/>
                <a:gd name="T51" fmla="*/ 10 h 176"/>
                <a:gd name="T52" fmla="*/ 34 w 146"/>
                <a:gd name="T53" fmla="*/ 1 h 176"/>
                <a:gd name="T54" fmla="*/ 22 w 146"/>
                <a:gd name="T55" fmla="*/ 7 h 176"/>
                <a:gd name="T56" fmla="*/ 18 w 146"/>
                <a:gd name="T57" fmla="*/ 14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2D4B918D-04D2-4090-A9EF-734F7F87A42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70" cy="67"/>
            </a:xfrm>
            <a:custGeom>
              <a:avLst/>
              <a:gdLst>
                <a:gd name="T0" fmla="*/ 44 w 92"/>
                <a:gd name="T1" fmla="*/ 4 h 92"/>
                <a:gd name="T2" fmla="*/ 62 w 92"/>
                <a:gd name="T3" fmla="*/ 6 h 92"/>
                <a:gd name="T4" fmla="*/ 70 w 92"/>
                <a:gd name="T5" fmla="*/ 19 h 92"/>
                <a:gd name="T6" fmla="*/ 59 w 92"/>
                <a:gd name="T7" fmla="*/ 35 h 92"/>
                <a:gd name="T8" fmla="*/ 35 w 92"/>
                <a:gd name="T9" fmla="*/ 55 h 92"/>
                <a:gd name="T10" fmla="*/ 14 w 92"/>
                <a:gd name="T11" fmla="*/ 67 h 92"/>
                <a:gd name="T12" fmla="*/ 6 w 92"/>
                <a:gd name="T13" fmla="*/ 52 h 92"/>
                <a:gd name="T14" fmla="*/ 15 w 92"/>
                <a:gd name="T15" fmla="*/ 47 h 92"/>
                <a:gd name="T16" fmla="*/ 11 w 92"/>
                <a:gd name="T17" fmla="*/ 34 h 92"/>
                <a:gd name="T18" fmla="*/ 30 w 92"/>
                <a:gd name="T19" fmla="*/ 20 h 92"/>
                <a:gd name="T20" fmla="*/ 44 w 92"/>
                <a:gd name="T21" fmla="*/ 4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38318FA2-53EA-46A1-BD11-20EDBB1391B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59 w 633"/>
                <a:gd name="T1" fmla="*/ 8 h 660"/>
                <a:gd name="T2" fmla="*/ 132 w 633"/>
                <a:gd name="T3" fmla="*/ 14 h 660"/>
                <a:gd name="T4" fmla="*/ 108 w 633"/>
                <a:gd name="T5" fmla="*/ 38 h 660"/>
                <a:gd name="T6" fmla="*/ 78 w 633"/>
                <a:gd name="T7" fmla="*/ 44 h 660"/>
                <a:gd name="T8" fmla="*/ 63 w 633"/>
                <a:gd name="T9" fmla="*/ 56 h 660"/>
                <a:gd name="T10" fmla="*/ 51 w 633"/>
                <a:gd name="T11" fmla="*/ 86 h 660"/>
                <a:gd name="T12" fmla="*/ 27 w 633"/>
                <a:gd name="T13" fmla="*/ 125 h 660"/>
                <a:gd name="T14" fmla="*/ 0 w 633"/>
                <a:gd name="T15" fmla="*/ 134 h 660"/>
                <a:gd name="T16" fmla="*/ 54 w 633"/>
                <a:gd name="T17" fmla="*/ 242 h 660"/>
                <a:gd name="T18" fmla="*/ 90 w 633"/>
                <a:gd name="T19" fmla="*/ 320 h 660"/>
                <a:gd name="T20" fmla="*/ 108 w 633"/>
                <a:gd name="T21" fmla="*/ 332 h 660"/>
                <a:gd name="T22" fmla="*/ 126 w 633"/>
                <a:gd name="T23" fmla="*/ 338 h 660"/>
                <a:gd name="T24" fmla="*/ 171 w 633"/>
                <a:gd name="T25" fmla="*/ 323 h 660"/>
                <a:gd name="T26" fmla="*/ 189 w 633"/>
                <a:gd name="T27" fmla="*/ 317 h 660"/>
                <a:gd name="T28" fmla="*/ 225 w 633"/>
                <a:gd name="T29" fmla="*/ 338 h 660"/>
                <a:gd name="T30" fmla="*/ 243 w 633"/>
                <a:gd name="T31" fmla="*/ 395 h 660"/>
                <a:gd name="T32" fmla="*/ 252 w 633"/>
                <a:gd name="T33" fmla="*/ 392 h 660"/>
                <a:gd name="T34" fmla="*/ 258 w 633"/>
                <a:gd name="T35" fmla="*/ 383 h 660"/>
                <a:gd name="T36" fmla="*/ 276 w 633"/>
                <a:gd name="T37" fmla="*/ 410 h 660"/>
                <a:gd name="T38" fmla="*/ 303 w 633"/>
                <a:gd name="T39" fmla="*/ 428 h 660"/>
                <a:gd name="T40" fmla="*/ 326 w 633"/>
                <a:gd name="T41" fmla="*/ 452 h 660"/>
                <a:gd name="T42" fmla="*/ 332 w 633"/>
                <a:gd name="T43" fmla="*/ 461 h 660"/>
                <a:gd name="T44" fmla="*/ 341 w 633"/>
                <a:gd name="T45" fmla="*/ 467 h 660"/>
                <a:gd name="T46" fmla="*/ 362 w 633"/>
                <a:gd name="T47" fmla="*/ 491 h 660"/>
                <a:gd name="T48" fmla="*/ 368 w 633"/>
                <a:gd name="T49" fmla="*/ 473 h 660"/>
                <a:gd name="T50" fmla="*/ 404 w 633"/>
                <a:gd name="T51" fmla="*/ 494 h 660"/>
                <a:gd name="T52" fmla="*/ 440 w 633"/>
                <a:gd name="T53" fmla="*/ 491 h 660"/>
                <a:gd name="T54" fmla="*/ 461 w 633"/>
                <a:gd name="T55" fmla="*/ 398 h 660"/>
                <a:gd name="T56" fmla="*/ 473 w 633"/>
                <a:gd name="T57" fmla="*/ 347 h 660"/>
                <a:gd name="T58" fmla="*/ 464 w 633"/>
                <a:gd name="T59" fmla="*/ 275 h 660"/>
                <a:gd name="T60" fmla="*/ 401 w 633"/>
                <a:gd name="T61" fmla="*/ 203 h 660"/>
                <a:gd name="T62" fmla="*/ 395 w 633"/>
                <a:gd name="T63" fmla="*/ 176 h 660"/>
                <a:gd name="T64" fmla="*/ 344 w 633"/>
                <a:gd name="T65" fmla="*/ 134 h 660"/>
                <a:gd name="T66" fmla="*/ 353 w 633"/>
                <a:gd name="T67" fmla="*/ 116 h 660"/>
                <a:gd name="T68" fmla="*/ 341 w 633"/>
                <a:gd name="T69" fmla="*/ 98 h 660"/>
                <a:gd name="T70" fmla="*/ 312 w 633"/>
                <a:gd name="T71" fmla="*/ 59 h 660"/>
                <a:gd name="T72" fmla="*/ 294 w 633"/>
                <a:gd name="T73" fmla="*/ 23 h 660"/>
                <a:gd name="T74" fmla="*/ 291 w 633"/>
                <a:gd name="T75" fmla="*/ 14 h 660"/>
                <a:gd name="T76" fmla="*/ 273 w 633"/>
                <a:gd name="T77" fmla="*/ 113 h 660"/>
                <a:gd name="T78" fmla="*/ 243 w 633"/>
                <a:gd name="T79" fmla="*/ 86 h 660"/>
                <a:gd name="T80" fmla="*/ 219 w 633"/>
                <a:gd name="T81" fmla="*/ 83 h 660"/>
                <a:gd name="T82" fmla="*/ 204 w 633"/>
                <a:gd name="T83" fmla="*/ 65 h 660"/>
                <a:gd name="T84" fmla="*/ 198 w 633"/>
                <a:gd name="T85" fmla="*/ 47 h 660"/>
                <a:gd name="T86" fmla="*/ 207 w 633"/>
                <a:gd name="T87" fmla="*/ 41 h 660"/>
                <a:gd name="T88" fmla="*/ 180 w 633"/>
                <a:gd name="T89" fmla="*/ 14 h 660"/>
                <a:gd name="T90" fmla="*/ 162 w 633"/>
                <a:gd name="T91" fmla="*/ 8 h 660"/>
                <a:gd name="T92" fmla="*/ 153 w 633"/>
                <a:gd name="T93" fmla="*/ 5 h 660"/>
                <a:gd name="T94" fmla="*/ 159 w 633"/>
                <a:gd name="T95" fmla="*/ 8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C1268FAA-FDEC-4EA8-AA8F-3A9BB1F0DF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670D7074-A080-40F7-94A9-2777BEF38B8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5 w 416"/>
                <a:gd name="T3" fmla="*/ 28 h 282"/>
                <a:gd name="T4" fmla="*/ 21 w 416"/>
                <a:gd name="T5" fmla="*/ 37 h 282"/>
                <a:gd name="T6" fmla="*/ 63 w 416"/>
                <a:gd name="T7" fmla="*/ 67 h 282"/>
                <a:gd name="T8" fmla="*/ 90 w 416"/>
                <a:gd name="T9" fmla="*/ 85 h 282"/>
                <a:gd name="T10" fmla="*/ 99 w 416"/>
                <a:gd name="T11" fmla="*/ 91 h 282"/>
                <a:gd name="T12" fmla="*/ 102 w 416"/>
                <a:gd name="T13" fmla="*/ 126 h 282"/>
                <a:gd name="T14" fmla="*/ 87 w 416"/>
                <a:gd name="T15" fmla="*/ 150 h 282"/>
                <a:gd name="T16" fmla="*/ 102 w 416"/>
                <a:gd name="T17" fmla="*/ 147 h 282"/>
                <a:gd name="T18" fmla="*/ 111 w 416"/>
                <a:gd name="T19" fmla="*/ 141 h 282"/>
                <a:gd name="T20" fmla="*/ 120 w 416"/>
                <a:gd name="T21" fmla="*/ 150 h 282"/>
                <a:gd name="T22" fmla="*/ 138 w 416"/>
                <a:gd name="T23" fmla="*/ 162 h 282"/>
                <a:gd name="T24" fmla="*/ 156 w 416"/>
                <a:gd name="T25" fmla="*/ 174 h 282"/>
                <a:gd name="T26" fmla="*/ 179 w 416"/>
                <a:gd name="T27" fmla="*/ 165 h 282"/>
                <a:gd name="T28" fmla="*/ 185 w 416"/>
                <a:gd name="T29" fmla="*/ 147 h 282"/>
                <a:gd name="T30" fmla="*/ 200 w 416"/>
                <a:gd name="T31" fmla="*/ 150 h 282"/>
                <a:gd name="T32" fmla="*/ 218 w 416"/>
                <a:gd name="T33" fmla="*/ 156 h 282"/>
                <a:gd name="T34" fmla="*/ 254 w 416"/>
                <a:gd name="T35" fmla="*/ 210 h 282"/>
                <a:gd name="T36" fmla="*/ 266 w 416"/>
                <a:gd name="T37" fmla="*/ 207 h 282"/>
                <a:gd name="T38" fmla="*/ 263 w 416"/>
                <a:gd name="T39" fmla="*/ 189 h 282"/>
                <a:gd name="T40" fmla="*/ 236 w 416"/>
                <a:gd name="T41" fmla="*/ 147 h 282"/>
                <a:gd name="T42" fmla="*/ 269 w 416"/>
                <a:gd name="T43" fmla="*/ 129 h 282"/>
                <a:gd name="T44" fmla="*/ 305 w 416"/>
                <a:gd name="T45" fmla="*/ 108 h 282"/>
                <a:gd name="T46" fmla="*/ 306 w 416"/>
                <a:gd name="T47" fmla="*/ 90 h 282"/>
                <a:gd name="T48" fmla="*/ 274 w 416"/>
                <a:gd name="T49" fmla="*/ 103 h 282"/>
                <a:gd name="T50" fmla="*/ 230 w 416"/>
                <a:gd name="T51" fmla="*/ 103 h 282"/>
                <a:gd name="T52" fmla="*/ 197 w 416"/>
                <a:gd name="T53" fmla="*/ 73 h 282"/>
                <a:gd name="T54" fmla="*/ 135 w 416"/>
                <a:gd name="T55" fmla="*/ 46 h 282"/>
                <a:gd name="T56" fmla="*/ 99 w 416"/>
                <a:gd name="T57" fmla="*/ 25 h 282"/>
                <a:gd name="T58" fmla="*/ 69 w 416"/>
                <a:gd name="T59" fmla="*/ 31 h 282"/>
                <a:gd name="T60" fmla="*/ 57 w 416"/>
                <a:gd name="T61" fmla="*/ 43 h 282"/>
                <a:gd name="T62" fmla="*/ 42 w 416"/>
                <a:gd name="T63" fmla="*/ 13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Freeform 52">
              <a:extLst>
                <a:ext uri="{FF2B5EF4-FFF2-40B4-BE49-F238E27FC236}">
                  <a16:creationId xmlns:a16="http://schemas.microsoft.com/office/drawing/2014/main" id="{8A9C7D28-3F9A-4D6B-BC07-5D82D7E8C6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24 w 60"/>
                <a:gd name="T1" fmla="*/ 13 h 78"/>
                <a:gd name="T2" fmla="*/ 0 w 60"/>
                <a:gd name="T3" fmla="*/ 13 h 78"/>
                <a:gd name="T4" fmla="*/ 15 w 60"/>
                <a:gd name="T5" fmla="*/ 31 h 78"/>
                <a:gd name="T6" fmla="*/ 21 w 60"/>
                <a:gd name="T7" fmla="*/ 49 h 78"/>
                <a:gd name="T8" fmla="*/ 24 w 60"/>
                <a:gd name="T9" fmla="*/ 58 h 78"/>
                <a:gd name="T10" fmla="*/ 45 w 60"/>
                <a:gd name="T11" fmla="*/ 37 h 78"/>
                <a:gd name="T12" fmla="*/ 24 w 60"/>
                <a:gd name="T13" fmla="*/ 13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id="{5DAC7ABF-E228-496C-AA63-10CF103EC0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35 w 219"/>
                <a:gd name="T1" fmla="*/ 55 h 113"/>
                <a:gd name="T2" fmla="*/ 29 w 219"/>
                <a:gd name="T3" fmla="*/ 46 h 113"/>
                <a:gd name="T4" fmla="*/ 11 w 219"/>
                <a:gd name="T5" fmla="*/ 52 h 113"/>
                <a:gd name="T6" fmla="*/ 29 w 219"/>
                <a:gd name="T7" fmla="*/ 85 h 113"/>
                <a:gd name="T8" fmla="*/ 92 w 219"/>
                <a:gd name="T9" fmla="*/ 67 h 113"/>
                <a:gd name="T10" fmla="*/ 110 w 219"/>
                <a:gd name="T11" fmla="*/ 55 h 113"/>
                <a:gd name="T12" fmla="*/ 128 w 219"/>
                <a:gd name="T13" fmla="*/ 49 h 113"/>
                <a:gd name="T14" fmla="*/ 164 w 219"/>
                <a:gd name="T15" fmla="*/ 14 h 113"/>
                <a:gd name="T16" fmla="*/ 157 w 219"/>
                <a:gd name="T17" fmla="*/ 0 h 113"/>
                <a:gd name="T18" fmla="*/ 134 w 219"/>
                <a:gd name="T19" fmla="*/ 13 h 113"/>
                <a:gd name="T20" fmla="*/ 80 w 219"/>
                <a:gd name="T21" fmla="*/ 31 h 113"/>
                <a:gd name="T22" fmla="*/ 62 w 219"/>
                <a:gd name="T23" fmla="*/ 34 h 113"/>
                <a:gd name="T24" fmla="*/ 44 w 219"/>
                <a:gd name="T25" fmla="*/ 40 h 113"/>
                <a:gd name="T26" fmla="*/ 35 w 219"/>
                <a:gd name="T27" fmla="*/ 55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Freeform 54">
              <a:extLst>
                <a:ext uri="{FF2B5EF4-FFF2-40B4-BE49-F238E27FC236}">
                  <a16:creationId xmlns:a16="http://schemas.microsoft.com/office/drawing/2014/main" id="{62E03FC5-8825-4726-A4E6-3849A7EE04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9 w 139"/>
                <a:gd name="T1" fmla="*/ 45 h 122"/>
                <a:gd name="T2" fmla="*/ 6 w 139"/>
                <a:gd name="T3" fmla="*/ 63 h 122"/>
                <a:gd name="T4" fmla="*/ 0 w 139"/>
                <a:gd name="T5" fmla="*/ 81 h 122"/>
                <a:gd name="T6" fmla="*/ 27 w 139"/>
                <a:gd name="T7" fmla="*/ 87 h 122"/>
                <a:gd name="T8" fmla="*/ 39 w 139"/>
                <a:gd name="T9" fmla="*/ 72 h 122"/>
                <a:gd name="T10" fmla="*/ 93 w 139"/>
                <a:gd name="T11" fmla="*/ 51 h 122"/>
                <a:gd name="T12" fmla="*/ 102 w 139"/>
                <a:gd name="T13" fmla="*/ 33 h 122"/>
                <a:gd name="T14" fmla="*/ 84 w 139"/>
                <a:gd name="T15" fmla="*/ 21 h 122"/>
                <a:gd name="T16" fmla="*/ 75 w 139"/>
                <a:gd name="T17" fmla="*/ 15 h 122"/>
                <a:gd name="T18" fmla="*/ 48 w 139"/>
                <a:gd name="T19" fmla="*/ 9 h 122"/>
                <a:gd name="T20" fmla="*/ 39 w 139"/>
                <a:gd name="T21" fmla="*/ 27 h 122"/>
                <a:gd name="T22" fmla="*/ 9 w 139"/>
                <a:gd name="T23" fmla="*/ 45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id="{4F39AF1A-C0D8-4348-A5AA-7DB99A6876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2 w 49"/>
                <a:gd name="T1" fmla="*/ 0 h 35"/>
                <a:gd name="T2" fmla="*/ 6 w 49"/>
                <a:gd name="T3" fmla="*/ 8 h 35"/>
                <a:gd name="T4" fmla="*/ 18 w 49"/>
                <a:gd name="T5" fmla="*/ 26 h 35"/>
                <a:gd name="T6" fmla="*/ 29 w 49"/>
                <a:gd name="T7" fmla="*/ 19 h 35"/>
                <a:gd name="T8" fmla="*/ 22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81E89099-0D15-48FB-9729-5DE559D107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96 w 164"/>
                <a:gd name="T1" fmla="*/ 0 h 268"/>
                <a:gd name="T2" fmla="*/ 78 w 164"/>
                <a:gd name="T3" fmla="*/ 21 h 268"/>
                <a:gd name="T4" fmla="*/ 66 w 164"/>
                <a:gd name="T5" fmla="*/ 48 h 268"/>
                <a:gd name="T6" fmla="*/ 27 w 164"/>
                <a:gd name="T7" fmla="*/ 63 h 268"/>
                <a:gd name="T8" fmla="*/ 21 w 164"/>
                <a:gd name="T9" fmla="*/ 72 h 268"/>
                <a:gd name="T10" fmla="*/ 12 w 164"/>
                <a:gd name="T11" fmla="*/ 75 h 268"/>
                <a:gd name="T12" fmla="*/ 15 w 164"/>
                <a:gd name="T13" fmla="*/ 99 h 268"/>
                <a:gd name="T14" fmla="*/ 21 w 164"/>
                <a:gd name="T15" fmla="*/ 117 h 268"/>
                <a:gd name="T16" fmla="*/ 0 w 164"/>
                <a:gd name="T17" fmla="*/ 150 h 268"/>
                <a:gd name="T18" fmla="*/ 21 w 164"/>
                <a:gd name="T19" fmla="*/ 195 h 268"/>
                <a:gd name="T20" fmla="*/ 39 w 164"/>
                <a:gd name="T21" fmla="*/ 201 h 268"/>
                <a:gd name="T22" fmla="*/ 66 w 164"/>
                <a:gd name="T23" fmla="*/ 162 h 268"/>
                <a:gd name="T24" fmla="*/ 78 w 164"/>
                <a:gd name="T25" fmla="*/ 144 h 268"/>
                <a:gd name="T26" fmla="*/ 96 w 164"/>
                <a:gd name="T27" fmla="*/ 87 h 268"/>
                <a:gd name="T28" fmla="*/ 105 w 164"/>
                <a:gd name="T29" fmla="*/ 57 h 268"/>
                <a:gd name="T30" fmla="*/ 123 w 164"/>
                <a:gd name="T31" fmla="*/ 54 h 268"/>
                <a:gd name="T32" fmla="*/ 96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9182F2DE-C04A-47BF-8693-A6232A44670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2 w 66"/>
                <a:gd name="T1" fmla="*/ 0 h 81"/>
                <a:gd name="T2" fmla="*/ 19 w 66"/>
                <a:gd name="T3" fmla="*/ 45 h 81"/>
                <a:gd name="T4" fmla="*/ 22 w 66"/>
                <a:gd name="T5" fmla="*/ 57 h 81"/>
                <a:gd name="T6" fmla="*/ 30 w 66"/>
                <a:gd name="T7" fmla="*/ 60 h 81"/>
                <a:gd name="T8" fmla="*/ 42 w 66"/>
                <a:gd name="T9" fmla="*/ 57 h 81"/>
                <a:gd name="T10" fmla="*/ 22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B902916D-35B9-418B-882C-71473D557A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4"/>
            </a:xfrm>
            <a:custGeom>
              <a:avLst/>
              <a:gdLst>
                <a:gd name="T0" fmla="*/ 72 w 148"/>
                <a:gd name="T1" fmla="*/ 0 h 244"/>
                <a:gd name="T2" fmla="*/ 45 w 148"/>
                <a:gd name="T3" fmla="*/ 63 h 244"/>
                <a:gd name="T4" fmla="*/ 27 w 148"/>
                <a:gd name="T5" fmla="*/ 69 h 244"/>
                <a:gd name="T6" fmla="*/ 9 w 148"/>
                <a:gd name="T7" fmla="*/ 81 h 244"/>
                <a:gd name="T8" fmla="*/ 30 w 148"/>
                <a:gd name="T9" fmla="*/ 142 h 244"/>
                <a:gd name="T10" fmla="*/ 39 w 148"/>
                <a:gd name="T11" fmla="*/ 169 h 244"/>
                <a:gd name="T12" fmla="*/ 45 w 148"/>
                <a:gd name="T13" fmla="*/ 178 h 244"/>
                <a:gd name="T14" fmla="*/ 63 w 148"/>
                <a:gd name="T15" fmla="*/ 184 h 244"/>
                <a:gd name="T16" fmla="*/ 72 w 148"/>
                <a:gd name="T17" fmla="*/ 148 h 244"/>
                <a:gd name="T18" fmla="*/ 93 w 148"/>
                <a:gd name="T19" fmla="*/ 127 h 244"/>
                <a:gd name="T20" fmla="*/ 84 w 148"/>
                <a:gd name="T21" fmla="*/ 51 h 244"/>
                <a:gd name="T22" fmla="*/ 105 w 148"/>
                <a:gd name="T23" fmla="*/ 36 h 244"/>
                <a:gd name="T24" fmla="*/ 84 w 148"/>
                <a:gd name="T25" fmla="*/ 15 h 244"/>
                <a:gd name="T26" fmla="*/ 72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id="{1967A4B6-3F3D-4DAC-93C8-B86DD1A1CD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36 w 96"/>
                <a:gd name="T1" fmla="*/ 1 h 183"/>
                <a:gd name="T2" fmla="*/ 38 w 96"/>
                <a:gd name="T3" fmla="*/ 26 h 183"/>
                <a:gd name="T4" fmla="*/ 45 w 96"/>
                <a:gd name="T5" fmla="*/ 46 h 183"/>
                <a:gd name="T6" fmla="*/ 47 w 96"/>
                <a:gd name="T7" fmla="*/ 69 h 183"/>
                <a:gd name="T8" fmla="*/ 51 w 96"/>
                <a:gd name="T9" fmla="*/ 79 h 183"/>
                <a:gd name="T10" fmla="*/ 53 w 96"/>
                <a:gd name="T11" fmla="*/ 94 h 183"/>
                <a:gd name="T12" fmla="*/ 43 w 96"/>
                <a:gd name="T13" fmla="*/ 70 h 183"/>
                <a:gd name="T14" fmla="*/ 26 w 96"/>
                <a:gd name="T15" fmla="*/ 58 h 183"/>
                <a:gd name="T16" fmla="*/ 4 w 96"/>
                <a:gd name="T17" fmla="*/ 62 h 183"/>
                <a:gd name="T18" fmla="*/ 6 w 96"/>
                <a:gd name="T19" fmla="*/ 76 h 183"/>
                <a:gd name="T20" fmla="*/ 31 w 96"/>
                <a:gd name="T21" fmla="*/ 85 h 183"/>
                <a:gd name="T22" fmla="*/ 43 w 96"/>
                <a:gd name="T23" fmla="*/ 101 h 183"/>
                <a:gd name="T24" fmla="*/ 53 w 96"/>
                <a:gd name="T25" fmla="*/ 101 h 183"/>
                <a:gd name="T26" fmla="*/ 59 w 96"/>
                <a:gd name="T27" fmla="*/ 112 h 183"/>
                <a:gd name="T28" fmla="*/ 72 w 96"/>
                <a:gd name="T29" fmla="*/ 134 h 183"/>
                <a:gd name="T30" fmla="*/ 61 w 96"/>
                <a:gd name="T31" fmla="*/ 94 h 183"/>
                <a:gd name="T32" fmla="*/ 60 w 96"/>
                <a:gd name="T33" fmla="*/ 70 h 183"/>
                <a:gd name="T34" fmla="*/ 53 w 96"/>
                <a:gd name="T35" fmla="*/ 47 h 183"/>
                <a:gd name="T36" fmla="*/ 47 w 96"/>
                <a:gd name="T37" fmla="*/ 31 h 183"/>
                <a:gd name="T38" fmla="*/ 43 w 96"/>
                <a:gd name="T39" fmla="*/ 15 h 183"/>
                <a:gd name="T40" fmla="*/ 36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Freeform 60">
              <a:extLst>
                <a:ext uri="{FF2B5EF4-FFF2-40B4-BE49-F238E27FC236}">
                  <a16:creationId xmlns:a16="http://schemas.microsoft.com/office/drawing/2014/main" id="{80061F38-95DA-4843-880D-8B5A1AAE01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4 w 54"/>
                <a:gd name="T1" fmla="*/ 0 h 175"/>
                <a:gd name="T2" fmla="*/ 0 w 54"/>
                <a:gd name="T3" fmla="*/ 19 h 175"/>
                <a:gd name="T4" fmla="*/ 7 w 54"/>
                <a:gd name="T5" fmla="*/ 40 h 175"/>
                <a:gd name="T6" fmla="*/ 13 w 54"/>
                <a:gd name="T7" fmla="*/ 70 h 175"/>
                <a:gd name="T8" fmla="*/ 25 w 54"/>
                <a:gd name="T9" fmla="*/ 97 h 175"/>
                <a:gd name="T10" fmla="*/ 40 w 54"/>
                <a:gd name="T11" fmla="*/ 131 h 175"/>
                <a:gd name="T12" fmla="*/ 30 w 54"/>
                <a:gd name="T13" fmla="*/ 86 h 175"/>
                <a:gd name="T14" fmla="*/ 25 w 54"/>
                <a:gd name="T15" fmla="*/ 70 h 175"/>
                <a:gd name="T16" fmla="*/ 21 w 54"/>
                <a:gd name="T17" fmla="*/ 46 h 175"/>
                <a:gd name="T18" fmla="*/ 19 w 54"/>
                <a:gd name="T19" fmla="*/ 34 h 175"/>
                <a:gd name="T20" fmla="*/ 12 w 54"/>
                <a:gd name="T21" fmla="*/ 28 h 175"/>
                <a:gd name="T22" fmla="*/ 4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id="{E964C144-0179-4D37-B4AA-0AA03E74DB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6 w 86"/>
                <a:gd name="T3" fmla="*/ 25 h 73"/>
                <a:gd name="T4" fmla="*/ 17 w 86"/>
                <a:gd name="T5" fmla="*/ 32 h 73"/>
                <a:gd name="T6" fmla="*/ 36 w 86"/>
                <a:gd name="T7" fmla="*/ 36 h 73"/>
                <a:gd name="T8" fmla="*/ 47 w 86"/>
                <a:gd name="T9" fmla="*/ 42 h 73"/>
                <a:gd name="T10" fmla="*/ 56 w 86"/>
                <a:gd name="T11" fmla="*/ 49 h 73"/>
                <a:gd name="T12" fmla="*/ 65 w 86"/>
                <a:gd name="T13" fmla="*/ 51 h 73"/>
                <a:gd name="T14" fmla="*/ 54 w 86"/>
                <a:gd name="T15" fmla="*/ 29 h 73"/>
                <a:gd name="T16" fmla="*/ 48 w 86"/>
                <a:gd name="T17" fmla="*/ 16 h 73"/>
                <a:gd name="T18" fmla="*/ 27 w 86"/>
                <a:gd name="T19" fmla="*/ 18 h 73"/>
                <a:gd name="T20" fmla="*/ 18 w 86"/>
                <a:gd name="T21" fmla="*/ 14 h 73"/>
                <a:gd name="T22" fmla="*/ 5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31339D3D-50A8-4BF5-8C22-D8CCD62D2A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73 w 111"/>
                <a:gd name="T1" fmla="*/ 0 h 156"/>
                <a:gd name="T2" fmla="*/ 56 w 111"/>
                <a:gd name="T3" fmla="*/ 8 h 156"/>
                <a:gd name="T4" fmla="*/ 17 w 111"/>
                <a:gd name="T5" fmla="*/ 11 h 156"/>
                <a:gd name="T6" fmla="*/ 10 w 111"/>
                <a:gd name="T7" fmla="*/ 25 h 156"/>
                <a:gd name="T8" fmla="*/ 8 w 111"/>
                <a:gd name="T9" fmla="*/ 46 h 156"/>
                <a:gd name="T10" fmla="*/ 10 w 111"/>
                <a:gd name="T11" fmla="*/ 56 h 156"/>
                <a:gd name="T12" fmla="*/ 2 w 111"/>
                <a:gd name="T13" fmla="*/ 66 h 156"/>
                <a:gd name="T14" fmla="*/ 10 w 111"/>
                <a:gd name="T15" fmla="*/ 82 h 156"/>
                <a:gd name="T16" fmla="*/ 17 w 111"/>
                <a:gd name="T17" fmla="*/ 93 h 156"/>
                <a:gd name="T18" fmla="*/ 11 w 111"/>
                <a:gd name="T19" fmla="*/ 108 h 156"/>
                <a:gd name="T20" fmla="*/ 18 w 111"/>
                <a:gd name="T21" fmla="*/ 117 h 156"/>
                <a:gd name="T22" fmla="*/ 31 w 111"/>
                <a:gd name="T23" fmla="*/ 108 h 156"/>
                <a:gd name="T24" fmla="*/ 37 w 111"/>
                <a:gd name="T25" fmla="*/ 70 h 156"/>
                <a:gd name="T26" fmla="*/ 42 w 111"/>
                <a:gd name="T27" fmla="*/ 95 h 156"/>
                <a:gd name="T28" fmla="*/ 49 w 111"/>
                <a:gd name="T29" fmla="*/ 109 h 156"/>
                <a:gd name="T30" fmla="*/ 46 w 111"/>
                <a:gd name="T31" fmla="*/ 84 h 156"/>
                <a:gd name="T32" fmla="*/ 54 w 111"/>
                <a:gd name="T33" fmla="*/ 55 h 156"/>
                <a:gd name="T34" fmla="*/ 52 w 111"/>
                <a:gd name="T35" fmla="*/ 38 h 156"/>
                <a:gd name="T36" fmla="*/ 40 w 111"/>
                <a:gd name="T37" fmla="*/ 45 h 156"/>
                <a:gd name="T38" fmla="*/ 26 w 111"/>
                <a:gd name="T39" fmla="*/ 41 h 156"/>
                <a:gd name="T40" fmla="*/ 31 w 111"/>
                <a:gd name="T41" fmla="*/ 27 h 156"/>
                <a:gd name="T42" fmla="*/ 46 w 111"/>
                <a:gd name="T43" fmla="*/ 26 h 156"/>
                <a:gd name="T44" fmla="*/ 58 w 111"/>
                <a:gd name="T45" fmla="*/ 29 h 156"/>
                <a:gd name="T46" fmla="*/ 73 w 111"/>
                <a:gd name="T47" fmla="*/ 23 h 156"/>
                <a:gd name="T48" fmla="*/ 83 w 111"/>
                <a:gd name="T49" fmla="*/ 10 h 156"/>
                <a:gd name="T50" fmla="*/ 73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D911CCB0-092C-4D67-B052-E80F7185A5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9 w 30"/>
                <a:gd name="T1" fmla="*/ 0 h 94"/>
                <a:gd name="T2" fmla="*/ 0 w 30"/>
                <a:gd name="T3" fmla="*/ 12 h 94"/>
                <a:gd name="T4" fmla="*/ 4 w 30"/>
                <a:gd name="T5" fmla="*/ 28 h 94"/>
                <a:gd name="T6" fmla="*/ 1 w 30"/>
                <a:gd name="T7" fmla="*/ 46 h 94"/>
                <a:gd name="T8" fmla="*/ 12 w 30"/>
                <a:gd name="T9" fmla="*/ 71 h 94"/>
                <a:gd name="T10" fmla="*/ 22 w 30"/>
                <a:gd name="T11" fmla="*/ 62 h 94"/>
                <a:gd name="T12" fmla="*/ 16 w 30"/>
                <a:gd name="T13" fmla="*/ 46 h 94"/>
                <a:gd name="T14" fmla="*/ 9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2E4CE4C1-466A-46F4-B348-2C0748A94C6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9 w 81"/>
                <a:gd name="T1" fmla="*/ 1 h 158"/>
                <a:gd name="T2" fmla="*/ 0 w 81"/>
                <a:gd name="T3" fmla="*/ 15 h 158"/>
                <a:gd name="T4" fmla="*/ 6 w 81"/>
                <a:gd name="T5" fmla="*/ 37 h 158"/>
                <a:gd name="T6" fmla="*/ 5 w 81"/>
                <a:gd name="T7" fmla="*/ 80 h 158"/>
                <a:gd name="T8" fmla="*/ 13 w 81"/>
                <a:gd name="T9" fmla="*/ 77 h 158"/>
                <a:gd name="T10" fmla="*/ 15 w 81"/>
                <a:gd name="T11" fmla="*/ 86 h 158"/>
                <a:gd name="T12" fmla="*/ 22 w 81"/>
                <a:gd name="T13" fmla="*/ 91 h 158"/>
                <a:gd name="T14" fmla="*/ 29 w 81"/>
                <a:gd name="T15" fmla="*/ 105 h 158"/>
                <a:gd name="T16" fmla="*/ 36 w 81"/>
                <a:gd name="T17" fmla="*/ 96 h 158"/>
                <a:gd name="T18" fmla="*/ 49 w 81"/>
                <a:gd name="T19" fmla="*/ 100 h 158"/>
                <a:gd name="T20" fmla="*/ 47 w 81"/>
                <a:gd name="T21" fmla="*/ 81 h 158"/>
                <a:gd name="T22" fmla="*/ 36 w 81"/>
                <a:gd name="T23" fmla="*/ 78 h 158"/>
                <a:gd name="T24" fmla="*/ 29 w 81"/>
                <a:gd name="T25" fmla="*/ 68 h 158"/>
                <a:gd name="T26" fmla="*/ 25 w 81"/>
                <a:gd name="T27" fmla="*/ 55 h 158"/>
                <a:gd name="T28" fmla="*/ 31 w 81"/>
                <a:gd name="T29" fmla="*/ 40 h 158"/>
                <a:gd name="T30" fmla="*/ 26 w 81"/>
                <a:gd name="T31" fmla="*/ 26 h 158"/>
                <a:gd name="T32" fmla="*/ 32 w 81"/>
                <a:gd name="T33" fmla="*/ 15 h 158"/>
                <a:gd name="T34" fmla="*/ 22 w 81"/>
                <a:gd name="T35" fmla="*/ 3 h 158"/>
                <a:gd name="T36" fmla="*/ 14 w 81"/>
                <a:gd name="T37" fmla="*/ 5 h 158"/>
                <a:gd name="T38" fmla="*/ 9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B8828BEC-3ED7-42AD-96F7-0E0775ABE17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39 w 85"/>
                <a:gd name="T1" fmla="*/ 0 h 105"/>
                <a:gd name="T2" fmla="*/ 33 w 85"/>
                <a:gd name="T3" fmla="*/ 14 h 105"/>
                <a:gd name="T4" fmla="*/ 24 w 85"/>
                <a:gd name="T5" fmla="*/ 23 h 105"/>
                <a:gd name="T6" fmla="*/ 12 w 85"/>
                <a:gd name="T7" fmla="*/ 26 h 105"/>
                <a:gd name="T8" fmla="*/ 6 w 85"/>
                <a:gd name="T9" fmla="*/ 36 h 105"/>
                <a:gd name="T10" fmla="*/ 3 w 85"/>
                <a:gd name="T11" fmla="*/ 56 h 105"/>
                <a:gd name="T12" fmla="*/ 10 w 85"/>
                <a:gd name="T13" fmla="*/ 53 h 105"/>
                <a:gd name="T14" fmla="*/ 19 w 85"/>
                <a:gd name="T15" fmla="*/ 47 h 105"/>
                <a:gd name="T16" fmla="*/ 26 w 85"/>
                <a:gd name="T17" fmla="*/ 52 h 105"/>
                <a:gd name="T18" fmla="*/ 44 w 85"/>
                <a:gd name="T19" fmla="*/ 74 h 105"/>
                <a:gd name="T20" fmla="*/ 53 w 85"/>
                <a:gd name="T21" fmla="*/ 54 h 105"/>
                <a:gd name="T22" fmla="*/ 64 w 85"/>
                <a:gd name="T23" fmla="*/ 51 h 105"/>
                <a:gd name="T24" fmla="*/ 56 w 85"/>
                <a:gd name="T25" fmla="*/ 29 h 105"/>
                <a:gd name="T26" fmla="*/ 3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505340FC-5936-418E-959D-592807B8514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5 w 38"/>
                <a:gd name="T1" fmla="*/ 20 h 66"/>
                <a:gd name="T2" fmla="*/ 20 w 38"/>
                <a:gd name="T3" fmla="*/ 49 h 66"/>
                <a:gd name="T4" fmla="*/ 23 w 38"/>
                <a:gd name="T5" fmla="*/ 39 h 66"/>
                <a:gd name="T6" fmla="*/ 29 w 38"/>
                <a:gd name="T7" fmla="*/ 30 h 66"/>
                <a:gd name="T8" fmla="*/ 23 w 38"/>
                <a:gd name="T9" fmla="*/ 19 h 66"/>
                <a:gd name="T10" fmla="*/ 15 w 38"/>
                <a:gd name="T11" fmla="*/ 10 h 66"/>
                <a:gd name="T12" fmla="*/ 8 w 38"/>
                <a:gd name="T13" fmla="*/ 1 h 66"/>
                <a:gd name="T14" fmla="*/ 2 w 38"/>
                <a:gd name="T15" fmla="*/ 9 h 66"/>
                <a:gd name="T16" fmla="*/ 5 w 38"/>
                <a:gd name="T17" fmla="*/ 20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951BBD99-1356-47EC-BC59-F1A52875CC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5 w 24"/>
                <a:gd name="T3" fmla="*/ 17 h 23"/>
                <a:gd name="T4" fmla="*/ 18 w 24"/>
                <a:gd name="T5" fmla="*/ 8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A1A59E37-52B8-434E-9D0A-9F84C72293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6" cy="37"/>
            </a:xfrm>
            <a:custGeom>
              <a:avLst/>
              <a:gdLst>
                <a:gd name="T0" fmla="*/ 7 w 60"/>
                <a:gd name="T1" fmla="*/ 0 h 49"/>
                <a:gd name="T2" fmla="*/ 0 w 60"/>
                <a:gd name="T3" fmla="*/ 14 h 49"/>
                <a:gd name="T4" fmla="*/ 21 w 60"/>
                <a:gd name="T5" fmla="*/ 25 h 49"/>
                <a:gd name="T6" fmla="*/ 32 w 60"/>
                <a:gd name="T7" fmla="*/ 35 h 49"/>
                <a:gd name="T8" fmla="*/ 46 w 60"/>
                <a:gd name="T9" fmla="*/ 32 h 49"/>
                <a:gd name="T10" fmla="*/ 38 w 60"/>
                <a:gd name="T11" fmla="*/ 18 h 49"/>
                <a:gd name="T12" fmla="*/ 21 w 60"/>
                <a:gd name="T13" fmla="*/ 2 h 49"/>
                <a:gd name="T14" fmla="*/ 15 w 60"/>
                <a:gd name="T15" fmla="*/ 12 h 49"/>
                <a:gd name="T16" fmla="*/ 7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0979B157-3ED6-445F-B42B-6D1122BBCF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1 w 32"/>
                <a:gd name="T1" fmla="*/ 0 h 44"/>
                <a:gd name="T2" fmla="*/ 8 w 32"/>
                <a:gd name="T3" fmla="*/ 8 h 44"/>
                <a:gd name="T4" fmla="*/ 9 w 32"/>
                <a:gd name="T5" fmla="*/ 24 h 44"/>
                <a:gd name="T6" fmla="*/ 18 w 32"/>
                <a:gd name="T7" fmla="*/ 27 h 44"/>
                <a:gd name="T8" fmla="*/ 21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BCA538FB-DE34-4479-BBD3-CF7BD666CC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5 w 61"/>
                <a:gd name="T1" fmla="*/ 0 h 63"/>
                <a:gd name="T2" fmla="*/ 0 w 61"/>
                <a:gd name="T3" fmla="*/ 10 h 63"/>
                <a:gd name="T4" fmla="*/ 18 w 61"/>
                <a:gd name="T5" fmla="*/ 26 h 63"/>
                <a:gd name="T6" fmla="*/ 27 w 61"/>
                <a:gd name="T7" fmla="*/ 40 h 63"/>
                <a:gd name="T8" fmla="*/ 35 w 61"/>
                <a:gd name="T9" fmla="*/ 47 h 63"/>
                <a:gd name="T10" fmla="*/ 46 w 61"/>
                <a:gd name="T11" fmla="*/ 42 h 63"/>
                <a:gd name="T12" fmla="*/ 25 w 61"/>
                <a:gd name="T13" fmla="*/ 13 h 63"/>
                <a:gd name="T14" fmla="*/ 5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AC047601-E1DB-401D-B9EE-022EEBE2767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1 w 61"/>
                <a:gd name="T1" fmla="*/ 5 h 67"/>
                <a:gd name="T2" fmla="*/ 23 w 61"/>
                <a:gd name="T3" fmla="*/ 25 h 67"/>
                <a:gd name="T4" fmla="*/ 12 w 61"/>
                <a:gd name="T5" fmla="*/ 32 h 67"/>
                <a:gd name="T6" fmla="*/ 17 w 61"/>
                <a:gd name="T7" fmla="*/ 50 h 67"/>
                <a:gd name="T8" fmla="*/ 36 w 61"/>
                <a:gd name="T9" fmla="*/ 43 h 67"/>
                <a:gd name="T10" fmla="*/ 45 w 61"/>
                <a:gd name="T11" fmla="*/ 35 h 67"/>
                <a:gd name="T12" fmla="*/ 38 w 61"/>
                <a:gd name="T13" fmla="*/ 21 h 67"/>
                <a:gd name="T14" fmla="*/ 43 w 61"/>
                <a:gd name="T15" fmla="*/ 10 h 67"/>
                <a:gd name="T16" fmla="*/ 41 w 61"/>
                <a:gd name="T17" fmla="*/ 1 h 67"/>
                <a:gd name="T18" fmla="*/ 35 w 61"/>
                <a:gd name="T19" fmla="*/ 3 h 67"/>
                <a:gd name="T20" fmla="*/ 38 w 61"/>
                <a:gd name="T21" fmla="*/ 4 h 67"/>
                <a:gd name="T22" fmla="*/ 37 w 61"/>
                <a:gd name="T23" fmla="*/ 12 h 67"/>
                <a:gd name="T24" fmla="*/ 32 w 61"/>
                <a:gd name="T25" fmla="*/ 17 h 67"/>
                <a:gd name="T26" fmla="*/ 21 w 61"/>
                <a:gd name="T27" fmla="*/ 5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9075DD49-4619-482B-8A63-7245A19356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6 w 43"/>
                <a:gd name="T1" fmla="*/ 2 h 36"/>
                <a:gd name="T2" fmla="*/ 4 w 43"/>
                <a:gd name="T3" fmla="*/ 5 h 36"/>
                <a:gd name="T4" fmla="*/ 25 w 43"/>
                <a:gd name="T5" fmla="*/ 27 h 36"/>
                <a:gd name="T6" fmla="*/ 31 w 43"/>
                <a:gd name="T7" fmla="*/ 23 h 36"/>
                <a:gd name="T8" fmla="*/ 16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5264F413-5B2E-4969-8181-8464AFCD08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6 w 32"/>
                <a:gd name="T1" fmla="*/ 0 h 41"/>
                <a:gd name="T2" fmla="*/ 0 w 32"/>
                <a:gd name="T3" fmla="*/ 20 h 41"/>
                <a:gd name="T4" fmla="*/ 12 w 32"/>
                <a:gd name="T5" fmla="*/ 18 h 41"/>
                <a:gd name="T6" fmla="*/ 14 w 32"/>
                <a:gd name="T7" fmla="*/ 22 h 41"/>
                <a:gd name="T8" fmla="*/ 12 w 32"/>
                <a:gd name="T9" fmla="*/ 26 h 41"/>
                <a:gd name="T10" fmla="*/ 23 w 32"/>
                <a:gd name="T11" fmla="*/ 16 h 41"/>
                <a:gd name="T12" fmla="*/ 18 w 32"/>
                <a:gd name="T13" fmla="*/ 7 h 41"/>
                <a:gd name="T14" fmla="*/ 16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284741D6-8E54-4C68-9990-EB7448F1EE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3"/>
            </a:xfrm>
            <a:custGeom>
              <a:avLst/>
              <a:gdLst>
                <a:gd name="T0" fmla="*/ 16 w 45"/>
                <a:gd name="T1" fmla="*/ 0 h 32"/>
                <a:gd name="T2" fmla="*/ 0 w 45"/>
                <a:gd name="T3" fmla="*/ 5 h 32"/>
                <a:gd name="T4" fmla="*/ 20 w 45"/>
                <a:gd name="T5" fmla="*/ 22 h 32"/>
                <a:gd name="T6" fmla="*/ 34 w 45"/>
                <a:gd name="T7" fmla="*/ 17 h 32"/>
                <a:gd name="T8" fmla="*/ 17 w 45"/>
                <a:gd name="T9" fmla="*/ 7 h 32"/>
                <a:gd name="T10" fmla="*/ 16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B5260DA4-80E5-4803-8F00-4D30B84A63F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23 w 35"/>
                <a:gd name="T1" fmla="*/ 0 h 74"/>
                <a:gd name="T2" fmla="*/ 16 w 35"/>
                <a:gd name="T3" fmla="*/ 11 h 74"/>
                <a:gd name="T4" fmla="*/ 7 w 35"/>
                <a:gd name="T5" fmla="*/ 27 h 74"/>
                <a:gd name="T6" fmla="*/ 0 w 35"/>
                <a:gd name="T7" fmla="*/ 44 h 74"/>
                <a:gd name="T8" fmla="*/ 6 w 35"/>
                <a:gd name="T9" fmla="*/ 55 h 74"/>
                <a:gd name="T10" fmla="*/ 15 w 35"/>
                <a:gd name="T11" fmla="*/ 44 h 74"/>
                <a:gd name="T12" fmla="*/ 27 w 35"/>
                <a:gd name="T13" fmla="*/ 24 h 74"/>
                <a:gd name="T14" fmla="*/ 23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Freeform 76">
              <a:extLst>
                <a:ext uri="{FF2B5EF4-FFF2-40B4-BE49-F238E27FC236}">
                  <a16:creationId xmlns:a16="http://schemas.microsoft.com/office/drawing/2014/main" id="{4101903B-29F1-4F91-B30B-76BD6DB0DD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0 w 25"/>
                <a:gd name="T1" fmla="*/ 5 h 73"/>
                <a:gd name="T2" fmla="*/ 3 w 25"/>
                <a:gd name="T3" fmla="*/ 6 h 73"/>
                <a:gd name="T4" fmla="*/ 0 w 25"/>
                <a:gd name="T5" fmla="*/ 17 h 73"/>
                <a:gd name="T6" fmla="*/ 11 w 25"/>
                <a:gd name="T7" fmla="*/ 31 h 73"/>
                <a:gd name="T8" fmla="*/ 19 w 25"/>
                <a:gd name="T9" fmla="*/ 42 h 73"/>
                <a:gd name="T10" fmla="*/ 12 w 25"/>
                <a:gd name="T11" fmla="*/ 15 h 73"/>
                <a:gd name="T12" fmla="*/ 10 w 25"/>
                <a:gd name="T13" fmla="*/ 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7" name="Freeform 77">
              <a:extLst>
                <a:ext uri="{FF2B5EF4-FFF2-40B4-BE49-F238E27FC236}">
                  <a16:creationId xmlns:a16="http://schemas.microsoft.com/office/drawing/2014/main" id="{A9B7081C-905F-4125-964D-5DF35D8A51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8 w 14"/>
                <a:gd name="T1" fmla="*/ 0 h 33"/>
                <a:gd name="T2" fmla="*/ 1 w 14"/>
                <a:gd name="T3" fmla="*/ 8 h 33"/>
                <a:gd name="T4" fmla="*/ 8 w 14"/>
                <a:gd name="T5" fmla="*/ 19 h 33"/>
                <a:gd name="T6" fmla="*/ 8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8" name="Freeform 78">
              <a:extLst>
                <a:ext uri="{FF2B5EF4-FFF2-40B4-BE49-F238E27FC236}">
                  <a16:creationId xmlns:a16="http://schemas.microsoft.com/office/drawing/2014/main" id="{8ADF4707-8F1A-4428-B743-1D9630209E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4 w 28"/>
                <a:gd name="T1" fmla="*/ 0 h 64"/>
                <a:gd name="T2" fmla="*/ 8 w 28"/>
                <a:gd name="T3" fmla="*/ 11 h 64"/>
                <a:gd name="T4" fmla="*/ 15 w 28"/>
                <a:gd name="T5" fmla="*/ 16 h 64"/>
                <a:gd name="T6" fmla="*/ 6 w 28"/>
                <a:gd name="T7" fmla="*/ 29 h 64"/>
                <a:gd name="T8" fmla="*/ 0 w 28"/>
                <a:gd name="T9" fmla="*/ 42 h 64"/>
                <a:gd name="T10" fmla="*/ 8 w 28"/>
                <a:gd name="T11" fmla="*/ 43 h 64"/>
                <a:gd name="T12" fmla="*/ 20 w 28"/>
                <a:gd name="T13" fmla="*/ 20 h 64"/>
                <a:gd name="T14" fmla="*/ 4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9" name="Freeform 79">
              <a:extLst>
                <a:ext uri="{FF2B5EF4-FFF2-40B4-BE49-F238E27FC236}">
                  <a16:creationId xmlns:a16="http://schemas.microsoft.com/office/drawing/2014/main" id="{C86FF422-E947-4BED-87C7-A4DAEA130DC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1 w 16"/>
                <a:gd name="T1" fmla="*/ 2 h 36"/>
                <a:gd name="T2" fmla="*/ 0 w 16"/>
                <a:gd name="T3" fmla="*/ 5 h 36"/>
                <a:gd name="T4" fmla="*/ 6 w 16"/>
                <a:gd name="T5" fmla="*/ 17 h 36"/>
                <a:gd name="T6" fmla="*/ 11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0" name="Freeform 80">
              <a:extLst>
                <a:ext uri="{FF2B5EF4-FFF2-40B4-BE49-F238E27FC236}">
                  <a16:creationId xmlns:a16="http://schemas.microsoft.com/office/drawing/2014/main" id="{F6FB5632-1BB5-4997-975A-3413800EA1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1" name="Freeform 81">
              <a:extLst>
                <a:ext uri="{FF2B5EF4-FFF2-40B4-BE49-F238E27FC236}">
                  <a16:creationId xmlns:a16="http://schemas.microsoft.com/office/drawing/2014/main" id="{45D0C99F-D614-47D1-B958-87648973B64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8 w 16"/>
                <a:gd name="T1" fmla="*/ 4 h 19"/>
                <a:gd name="T2" fmla="*/ 0 w 16"/>
                <a:gd name="T3" fmla="*/ 7 h 19"/>
                <a:gd name="T4" fmla="*/ 9 w 16"/>
                <a:gd name="T5" fmla="*/ 14 h 19"/>
                <a:gd name="T6" fmla="*/ 8 w 16"/>
                <a:gd name="T7" fmla="*/ 4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82">
              <a:extLst>
                <a:ext uri="{FF2B5EF4-FFF2-40B4-BE49-F238E27FC236}">
                  <a16:creationId xmlns:a16="http://schemas.microsoft.com/office/drawing/2014/main" id="{57949597-12A1-4CE9-A839-492ABFE0F8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83">
              <a:extLst>
                <a:ext uri="{FF2B5EF4-FFF2-40B4-BE49-F238E27FC236}">
                  <a16:creationId xmlns:a16="http://schemas.microsoft.com/office/drawing/2014/main" id="{EEFA6538-D6F4-4CE8-8126-B122B88128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9 w 22"/>
                <a:gd name="T1" fmla="*/ 0 h 18"/>
                <a:gd name="T2" fmla="*/ 14 w 22"/>
                <a:gd name="T3" fmla="*/ 13 h 18"/>
                <a:gd name="T4" fmla="*/ 10 w 22"/>
                <a:gd name="T5" fmla="*/ 4 h 18"/>
                <a:gd name="T6" fmla="*/ 9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4" name="Freeform 84">
              <a:extLst>
                <a:ext uri="{FF2B5EF4-FFF2-40B4-BE49-F238E27FC236}">
                  <a16:creationId xmlns:a16="http://schemas.microsoft.com/office/drawing/2014/main" id="{70BE7B7D-BBDD-4466-A147-3D1DDA3653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8 w 60"/>
                <a:gd name="T1" fmla="*/ 5 h 81"/>
                <a:gd name="T2" fmla="*/ 2 w 60"/>
                <a:gd name="T3" fmla="*/ 13 h 81"/>
                <a:gd name="T4" fmla="*/ 11 w 60"/>
                <a:gd name="T5" fmla="*/ 29 h 81"/>
                <a:gd name="T6" fmla="*/ 20 w 60"/>
                <a:gd name="T7" fmla="*/ 40 h 81"/>
                <a:gd name="T8" fmla="*/ 30 w 60"/>
                <a:gd name="T9" fmla="*/ 47 h 81"/>
                <a:gd name="T10" fmla="*/ 38 w 60"/>
                <a:gd name="T11" fmla="*/ 60 h 81"/>
                <a:gd name="T12" fmla="*/ 39 w 60"/>
                <a:gd name="T13" fmla="*/ 42 h 81"/>
                <a:gd name="T14" fmla="*/ 32 w 60"/>
                <a:gd name="T15" fmla="*/ 27 h 81"/>
                <a:gd name="T16" fmla="*/ 19 w 60"/>
                <a:gd name="T17" fmla="*/ 13 h 81"/>
                <a:gd name="T18" fmla="*/ 8 w 60"/>
                <a:gd name="T19" fmla="*/ 5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5" name="Freeform 85">
              <a:extLst>
                <a:ext uri="{FF2B5EF4-FFF2-40B4-BE49-F238E27FC236}">
                  <a16:creationId xmlns:a16="http://schemas.microsoft.com/office/drawing/2014/main" id="{65688860-317D-4F2E-9140-29C34E0762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1 w 71"/>
                <a:gd name="T1" fmla="*/ 17 h 61"/>
                <a:gd name="T2" fmla="*/ 10 w 71"/>
                <a:gd name="T3" fmla="*/ 24 h 61"/>
                <a:gd name="T4" fmla="*/ 1 w 71"/>
                <a:gd name="T5" fmla="*/ 33 h 61"/>
                <a:gd name="T6" fmla="*/ 10 w 71"/>
                <a:gd name="T7" fmla="*/ 44 h 61"/>
                <a:gd name="T8" fmla="*/ 21 w 71"/>
                <a:gd name="T9" fmla="*/ 33 h 61"/>
                <a:gd name="T10" fmla="*/ 30 w 71"/>
                <a:gd name="T11" fmla="*/ 17 h 61"/>
                <a:gd name="T12" fmla="*/ 41 w 71"/>
                <a:gd name="T13" fmla="*/ 0 h 61"/>
                <a:gd name="T14" fmla="*/ 53 w 71"/>
                <a:gd name="T15" fmla="*/ 8 h 61"/>
                <a:gd name="T16" fmla="*/ 26 w 71"/>
                <a:gd name="T17" fmla="*/ 17 h 61"/>
                <a:gd name="T18" fmla="*/ 21 w 71"/>
                <a:gd name="T19" fmla="*/ 17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6" name="Freeform 86">
              <a:extLst>
                <a:ext uri="{FF2B5EF4-FFF2-40B4-BE49-F238E27FC236}">
                  <a16:creationId xmlns:a16="http://schemas.microsoft.com/office/drawing/2014/main" id="{38CE0133-7912-4930-8603-488AF5957A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7 w 23"/>
                <a:gd name="T1" fmla="*/ 0 h 30"/>
                <a:gd name="T2" fmla="*/ 0 w 23"/>
                <a:gd name="T3" fmla="*/ 11 h 30"/>
                <a:gd name="T4" fmla="*/ 9 w 23"/>
                <a:gd name="T5" fmla="*/ 23 h 30"/>
                <a:gd name="T6" fmla="*/ 7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7" name="Freeform 87">
              <a:extLst>
                <a:ext uri="{FF2B5EF4-FFF2-40B4-BE49-F238E27FC236}">
                  <a16:creationId xmlns:a16="http://schemas.microsoft.com/office/drawing/2014/main" id="{8D090DCD-14DF-4D59-AEEB-4C4E60691C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19" cy="16"/>
            </a:xfrm>
            <a:custGeom>
              <a:avLst/>
              <a:gdLst>
                <a:gd name="T0" fmla="*/ 14 w 26"/>
                <a:gd name="T1" fmla="*/ 0 h 23"/>
                <a:gd name="T2" fmla="*/ 0 w 26"/>
                <a:gd name="T3" fmla="*/ 10 h 23"/>
                <a:gd name="T4" fmla="*/ 15 w 26"/>
                <a:gd name="T5" fmla="*/ 14 h 23"/>
                <a:gd name="T6" fmla="*/ 14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8" name="Freeform 88">
              <a:extLst>
                <a:ext uri="{FF2B5EF4-FFF2-40B4-BE49-F238E27FC236}">
                  <a16:creationId xmlns:a16="http://schemas.microsoft.com/office/drawing/2014/main" id="{88F1ADC4-A63A-4FC0-B892-D02CE71AF8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1 w 32"/>
                <a:gd name="T1" fmla="*/ 0 h 44"/>
                <a:gd name="T2" fmla="*/ 8 w 32"/>
                <a:gd name="T3" fmla="*/ 8 h 44"/>
                <a:gd name="T4" fmla="*/ 9 w 32"/>
                <a:gd name="T5" fmla="*/ 24 h 44"/>
                <a:gd name="T6" fmla="*/ 18 w 32"/>
                <a:gd name="T7" fmla="*/ 27 h 44"/>
                <a:gd name="T8" fmla="*/ 21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39D7D44B-5403-435C-9EEE-AFFAD65D11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23 w 34"/>
                <a:gd name="T1" fmla="*/ 0 h 44"/>
                <a:gd name="T2" fmla="*/ 8 w 34"/>
                <a:gd name="T3" fmla="*/ 7 h 44"/>
                <a:gd name="T4" fmla="*/ 11 w 34"/>
                <a:gd name="T5" fmla="*/ 24 h 44"/>
                <a:gd name="T6" fmla="*/ 20 w 34"/>
                <a:gd name="T7" fmla="*/ 27 h 44"/>
                <a:gd name="T8" fmla="*/ 23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0" name="Freeform 90">
              <a:extLst>
                <a:ext uri="{FF2B5EF4-FFF2-40B4-BE49-F238E27FC236}">
                  <a16:creationId xmlns:a16="http://schemas.microsoft.com/office/drawing/2014/main" id="{101B2F07-7DBE-4A32-A59A-4B80CE5DEE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7"/>
            </a:xfrm>
            <a:custGeom>
              <a:avLst/>
              <a:gdLst>
                <a:gd name="T0" fmla="*/ 25 w 38"/>
                <a:gd name="T1" fmla="*/ 1 h 37"/>
                <a:gd name="T2" fmla="*/ 7 w 38"/>
                <a:gd name="T3" fmla="*/ 1 h 37"/>
                <a:gd name="T4" fmla="*/ 10 w 38"/>
                <a:gd name="T5" fmla="*/ 18 h 37"/>
                <a:gd name="T6" fmla="*/ 19 w 38"/>
                <a:gd name="T7" fmla="*/ 21 h 37"/>
                <a:gd name="T8" fmla="*/ 25 w 38"/>
                <a:gd name="T9" fmla="*/ 1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1" name="Freeform 91">
              <a:extLst>
                <a:ext uri="{FF2B5EF4-FFF2-40B4-BE49-F238E27FC236}">
                  <a16:creationId xmlns:a16="http://schemas.microsoft.com/office/drawing/2014/main" id="{D8D31168-D5E3-4729-BCB0-FB9E35DC45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25 w 38"/>
                <a:gd name="T1" fmla="*/ 2 h 34"/>
                <a:gd name="T2" fmla="*/ 7 w 38"/>
                <a:gd name="T3" fmla="*/ 2 h 34"/>
                <a:gd name="T4" fmla="*/ 12 w 38"/>
                <a:gd name="T5" fmla="*/ 17 h 34"/>
                <a:gd name="T6" fmla="*/ 20 w 38"/>
                <a:gd name="T7" fmla="*/ 17 h 34"/>
                <a:gd name="T8" fmla="*/ 25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2" name="Freeform 92">
              <a:extLst>
                <a:ext uri="{FF2B5EF4-FFF2-40B4-BE49-F238E27FC236}">
                  <a16:creationId xmlns:a16="http://schemas.microsoft.com/office/drawing/2014/main" id="{D5BD947C-65C8-4B13-BF98-ED4BDAF961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5" cy="20"/>
            </a:xfrm>
            <a:custGeom>
              <a:avLst/>
              <a:gdLst>
                <a:gd name="T0" fmla="*/ 22 w 35"/>
                <a:gd name="T1" fmla="*/ 1 h 27"/>
                <a:gd name="T2" fmla="*/ 7 w 35"/>
                <a:gd name="T3" fmla="*/ 1 h 27"/>
                <a:gd name="T4" fmla="*/ 9 w 35"/>
                <a:gd name="T5" fmla="*/ 11 h 27"/>
                <a:gd name="T6" fmla="*/ 18 w 35"/>
                <a:gd name="T7" fmla="*/ 14 h 27"/>
                <a:gd name="T8" fmla="*/ 22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3" name="Freeform 93">
              <a:extLst>
                <a:ext uri="{FF2B5EF4-FFF2-40B4-BE49-F238E27FC236}">
                  <a16:creationId xmlns:a16="http://schemas.microsoft.com/office/drawing/2014/main" id="{E3F8BCC7-7569-4E55-967C-CC0D8C906F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1 w 35"/>
                <a:gd name="T1" fmla="*/ 12 h 47"/>
                <a:gd name="T2" fmla="*/ 14 w 35"/>
                <a:gd name="T3" fmla="*/ 1 h 47"/>
                <a:gd name="T4" fmla="*/ 7 w 35"/>
                <a:gd name="T5" fmla="*/ 19 h 47"/>
                <a:gd name="T6" fmla="*/ 14 w 35"/>
                <a:gd name="T7" fmla="*/ 26 h 47"/>
                <a:gd name="T8" fmla="*/ 20 w 35"/>
                <a:gd name="T9" fmla="*/ 22 h 47"/>
                <a:gd name="T10" fmla="*/ 21 w 35"/>
                <a:gd name="T11" fmla="*/ 12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4" name="Freeform 94">
              <a:extLst>
                <a:ext uri="{FF2B5EF4-FFF2-40B4-BE49-F238E27FC236}">
                  <a16:creationId xmlns:a16="http://schemas.microsoft.com/office/drawing/2014/main" id="{CFA5C2C3-BEDD-4B2F-B143-586B293CA7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7 w 32"/>
                <a:gd name="T1" fmla="*/ 7 h 35"/>
                <a:gd name="T2" fmla="*/ 8 w 32"/>
                <a:gd name="T3" fmla="*/ 1 h 35"/>
                <a:gd name="T4" fmla="*/ 9 w 32"/>
                <a:gd name="T5" fmla="*/ 17 h 35"/>
                <a:gd name="T6" fmla="*/ 18 w 32"/>
                <a:gd name="T7" fmla="*/ 20 h 35"/>
                <a:gd name="T8" fmla="*/ 17 w 32"/>
                <a:gd name="T9" fmla="*/ 7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5" name="Freeform 95">
              <a:extLst>
                <a:ext uri="{FF2B5EF4-FFF2-40B4-BE49-F238E27FC236}">
                  <a16:creationId xmlns:a16="http://schemas.microsoft.com/office/drawing/2014/main" id="{24A806E2-BA29-4F05-9D51-2174E49981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7 w 32"/>
                <a:gd name="T1" fmla="*/ 7 h 35"/>
                <a:gd name="T2" fmla="*/ 8 w 32"/>
                <a:gd name="T3" fmla="*/ 1 h 35"/>
                <a:gd name="T4" fmla="*/ 9 w 32"/>
                <a:gd name="T5" fmla="*/ 17 h 35"/>
                <a:gd name="T6" fmla="*/ 18 w 32"/>
                <a:gd name="T7" fmla="*/ 20 h 35"/>
                <a:gd name="T8" fmla="*/ 17 w 32"/>
                <a:gd name="T9" fmla="*/ 7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6" name="Freeform 96">
              <a:extLst>
                <a:ext uri="{FF2B5EF4-FFF2-40B4-BE49-F238E27FC236}">
                  <a16:creationId xmlns:a16="http://schemas.microsoft.com/office/drawing/2014/main" id="{2CFABA93-90D5-4F83-91FD-BB33C24DC2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9"/>
            </a:xfrm>
            <a:custGeom>
              <a:avLst/>
              <a:gdLst>
                <a:gd name="T0" fmla="*/ 128 w 189"/>
                <a:gd name="T1" fmla="*/ 3 h 144"/>
                <a:gd name="T2" fmla="*/ 138 w 189"/>
                <a:gd name="T3" fmla="*/ 3 h 144"/>
                <a:gd name="T4" fmla="*/ 141 w 189"/>
                <a:gd name="T5" fmla="*/ 12 h 144"/>
                <a:gd name="T6" fmla="*/ 140 w 189"/>
                <a:gd name="T7" fmla="*/ 18 h 144"/>
                <a:gd name="T8" fmla="*/ 98 w 189"/>
                <a:gd name="T9" fmla="*/ 33 h 144"/>
                <a:gd name="T10" fmla="*/ 81 w 189"/>
                <a:gd name="T11" fmla="*/ 44 h 144"/>
                <a:gd name="T12" fmla="*/ 72 w 189"/>
                <a:gd name="T13" fmla="*/ 47 h 144"/>
                <a:gd name="T14" fmla="*/ 53 w 189"/>
                <a:gd name="T15" fmla="*/ 62 h 144"/>
                <a:gd name="T16" fmla="*/ 56 w 189"/>
                <a:gd name="T17" fmla="*/ 70 h 144"/>
                <a:gd name="T18" fmla="*/ 62 w 189"/>
                <a:gd name="T19" fmla="*/ 88 h 144"/>
                <a:gd name="T20" fmla="*/ 80 w 189"/>
                <a:gd name="T21" fmla="*/ 95 h 144"/>
                <a:gd name="T22" fmla="*/ 69 w 189"/>
                <a:gd name="T23" fmla="*/ 106 h 144"/>
                <a:gd name="T24" fmla="*/ 62 w 189"/>
                <a:gd name="T25" fmla="*/ 98 h 144"/>
                <a:gd name="T26" fmla="*/ 53 w 189"/>
                <a:gd name="T27" fmla="*/ 101 h 144"/>
                <a:gd name="T28" fmla="*/ 16 w 189"/>
                <a:gd name="T29" fmla="*/ 92 h 144"/>
                <a:gd name="T30" fmla="*/ 14 w 189"/>
                <a:gd name="T31" fmla="*/ 80 h 144"/>
                <a:gd name="T32" fmla="*/ 35 w 189"/>
                <a:gd name="T33" fmla="*/ 68 h 144"/>
                <a:gd name="T34" fmla="*/ 38 w 189"/>
                <a:gd name="T35" fmla="*/ 58 h 144"/>
                <a:gd name="T36" fmla="*/ 35 w 189"/>
                <a:gd name="T37" fmla="*/ 48 h 144"/>
                <a:gd name="T38" fmla="*/ 54 w 189"/>
                <a:gd name="T39" fmla="*/ 35 h 144"/>
                <a:gd name="T40" fmla="*/ 72 w 189"/>
                <a:gd name="T41" fmla="*/ 27 h 144"/>
                <a:gd name="T42" fmla="*/ 84 w 189"/>
                <a:gd name="T43" fmla="*/ 18 h 144"/>
                <a:gd name="T44" fmla="*/ 128 w 189"/>
                <a:gd name="T45" fmla="*/ 3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Freeform 97">
              <a:extLst>
                <a:ext uri="{FF2B5EF4-FFF2-40B4-BE49-F238E27FC236}">
                  <a16:creationId xmlns:a16="http://schemas.microsoft.com/office/drawing/2014/main" id="{CABEF619-5FB8-46B5-A39D-D1F06E3BB85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8 w 53"/>
                <a:gd name="T1" fmla="*/ 0 h 17"/>
                <a:gd name="T2" fmla="*/ 9 w 53"/>
                <a:gd name="T3" fmla="*/ 1 h 17"/>
                <a:gd name="T4" fmla="*/ 24 w 53"/>
                <a:gd name="T5" fmla="*/ 11 h 17"/>
                <a:gd name="T6" fmla="*/ 33 w 53"/>
                <a:gd name="T7" fmla="*/ 10 h 17"/>
                <a:gd name="T8" fmla="*/ 18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8" name="Freeform 98">
              <a:extLst>
                <a:ext uri="{FF2B5EF4-FFF2-40B4-BE49-F238E27FC236}">
                  <a16:creationId xmlns:a16="http://schemas.microsoft.com/office/drawing/2014/main" id="{DB7E2907-4A9B-4FCB-B551-03BCEFEB2E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42 w 57"/>
                <a:gd name="T1" fmla="*/ 3 h 37"/>
                <a:gd name="T2" fmla="*/ 18 w 57"/>
                <a:gd name="T3" fmla="*/ 18 h 37"/>
                <a:gd name="T4" fmla="*/ 8 w 57"/>
                <a:gd name="T5" fmla="*/ 26 h 37"/>
                <a:gd name="T6" fmla="*/ 7 w 57"/>
                <a:gd name="T7" fmla="*/ 3 h 37"/>
                <a:gd name="T8" fmla="*/ 15 w 57"/>
                <a:gd name="T9" fmla="*/ 0 h 37"/>
                <a:gd name="T10" fmla="*/ 42 w 57"/>
                <a:gd name="T11" fmla="*/ 3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9" name="Freeform 99">
              <a:extLst>
                <a:ext uri="{FF2B5EF4-FFF2-40B4-BE49-F238E27FC236}">
                  <a16:creationId xmlns:a16="http://schemas.microsoft.com/office/drawing/2014/main" id="{00E5F836-DC18-43D4-A5D8-28FFC8D4FB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1 w 68"/>
                <a:gd name="T1" fmla="*/ 0 h 26"/>
                <a:gd name="T2" fmla="*/ 8 w 68"/>
                <a:gd name="T3" fmla="*/ 5 h 26"/>
                <a:gd name="T4" fmla="*/ 42 w 68"/>
                <a:gd name="T5" fmla="*/ 20 h 26"/>
                <a:gd name="T6" fmla="*/ 46 w 68"/>
                <a:gd name="T7" fmla="*/ 18 h 26"/>
                <a:gd name="T8" fmla="*/ 21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0" name="Freeform 100">
              <a:extLst>
                <a:ext uri="{FF2B5EF4-FFF2-40B4-BE49-F238E27FC236}">
                  <a16:creationId xmlns:a16="http://schemas.microsoft.com/office/drawing/2014/main" id="{5705FC10-916F-46C1-8D77-00B9A7B257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49" cy="32"/>
            </a:xfrm>
            <a:custGeom>
              <a:avLst/>
              <a:gdLst>
                <a:gd name="T0" fmla="*/ 37 w 66"/>
                <a:gd name="T1" fmla="*/ 7 h 43"/>
                <a:gd name="T2" fmla="*/ 19 w 66"/>
                <a:gd name="T3" fmla="*/ 7 h 43"/>
                <a:gd name="T4" fmla="*/ 7 w 66"/>
                <a:gd name="T5" fmla="*/ 7 h 43"/>
                <a:gd name="T6" fmla="*/ 6 w 66"/>
                <a:gd name="T7" fmla="*/ 26 h 43"/>
                <a:gd name="T8" fmla="*/ 24 w 66"/>
                <a:gd name="T9" fmla="*/ 32 h 43"/>
                <a:gd name="T10" fmla="*/ 46 w 66"/>
                <a:gd name="T11" fmla="*/ 20 h 43"/>
                <a:gd name="T12" fmla="*/ 37 w 66"/>
                <a:gd name="T13" fmla="*/ 7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1" name="Freeform 101">
              <a:extLst>
                <a:ext uri="{FF2B5EF4-FFF2-40B4-BE49-F238E27FC236}">
                  <a16:creationId xmlns:a16="http://schemas.microsoft.com/office/drawing/2014/main" id="{9A87AE2D-F91D-425D-B1AF-CC48775C19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1 w 117"/>
                <a:gd name="T1" fmla="*/ 0 h 41"/>
                <a:gd name="T2" fmla="*/ 6 w 117"/>
                <a:gd name="T3" fmla="*/ 12 h 41"/>
                <a:gd name="T4" fmla="*/ 38 w 117"/>
                <a:gd name="T5" fmla="*/ 23 h 41"/>
                <a:gd name="T6" fmla="*/ 57 w 117"/>
                <a:gd name="T7" fmla="*/ 27 h 41"/>
                <a:gd name="T8" fmla="*/ 84 w 117"/>
                <a:gd name="T9" fmla="*/ 17 h 41"/>
                <a:gd name="T10" fmla="*/ 59 w 117"/>
                <a:gd name="T11" fmla="*/ 3 h 41"/>
                <a:gd name="T12" fmla="*/ 11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2" name="Freeform 102">
              <a:extLst>
                <a:ext uri="{FF2B5EF4-FFF2-40B4-BE49-F238E27FC236}">
                  <a16:creationId xmlns:a16="http://schemas.microsoft.com/office/drawing/2014/main" id="{0970366C-C394-4506-9B5C-BE5ED13359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24 w 62"/>
                <a:gd name="T1" fmla="*/ 3 h 32"/>
                <a:gd name="T2" fmla="*/ 46 w 62"/>
                <a:gd name="T3" fmla="*/ 8 h 32"/>
                <a:gd name="T4" fmla="*/ 22 w 62"/>
                <a:gd name="T5" fmla="*/ 24 h 32"/>
                <a:gd name="T6" fmla="*/ 4 w 62"/>
                <a:gd name="T7" fmla="*/ 17 h 32"/>
                <a:gd name="T8" fmla="*/ 24 w 62"/>
                <a:gd name="T9" fmla="*/ 3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3" name="Freeform 103">
              <a:extLst>
                <a:ext uri="{FF2B5EF4-FFF2-40B4-BE49-F238E27FC236}">
                  <a16:creationId xmlns:a16="http://schemas.microsoft.com/office/drawing/2014/main" id="{D84D7CC3-77D0-46D4-AF5F-58B5EA2547D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5 w 49"/>
                <a:gd name="T1" fmla="*/ 1 h 23"/>
                <a:gd name="T2" fmla="*/ 5 w 49"/>
                <a:gd name="T3" fmla="*/ 4 h 23"/>
                <a:gd name="T4" fmla="*/ 29 w 49"/>
                <a:gd name="T5" fmla="*/ 17 h 23"/>
                <a:gd name="T6" fmla="*/ 15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4" name="Freeform 104">
              <a:extLst>
                <a:ext uri="{FF2B5EF4-FFF2-40B4-BE49-F238E27FC236}">
                  <a16:creationId xmlns:a16="http://schemas.microsoft.com/office/drawing/2014/main" id="{A5EC04D3-D3CC-47E6-9AEE-23369EA873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4 w 102"/>
                <a:gd name="T1" fmla="*/ 0 h 152"/>
                <a:gd name="T2" fmla="*/ 0 w 102"/>
                <a:gd name="T3" fmla="*/ 14 h 152"/>
                <a:gd name="T4" fmla="*/ 10 w 102"/>
                <a:gd name="T5" fmla="*/ 32 h 152"/>
                <a:gd name="T6" fmla="*/ 24 w 102"/>
                <a:gd name="T7" fmla="*/ 54 h 152"/>
                <a:gd name="T8" fmla="*/ 27 w 102"/>
                <a:gd name="T9" fmla="*/ 78 h 152"/>
                <a:gd name="T10" fmla="*/ 60 w 102"/>
                <a:gd name="T11" fmla="*/ 114 h 152"/>
                <a:gd name="T12" fmla="*/ 64 w 102"/>
                <a:gd name="T13" fmla="*/ 93 h 152"/>
                <a:gd name="T14" fmla="*/ 55 w 102"/>
                <a:gd name="T15" fmla="*/ 77 h 152"/>
                <a:gd name="T16" fmla="*/ 46 w 102"/>
                <a:gd name="T17" fmla="*/ 69 h 152"/>
                <a:gd name="T18" fmla="*/ 39 w 102"/>
                <a:gd name="T19" fmla="*/ 56 h 152"/>
                <a:gd name="T20" fmla="*/ 31 w 102"/>
                <a:gd name="T21" fmla="*/ 33 h 152"/>
                <a:gd name="T22" fmla="*/ 3 w 102"/>
                <a:gd name="T23" fmla="*/ 9 h 152"/>
                <a:gd name="T24" fmla="*/ 4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5" name="Freeform 105">
              <a:extLst>
                <a:ext uri="{FF2B5EF4-FFF2-40B4-BE49-F238E27FC236}">
                  <a16:creationId xmlns:a16="http://schemas.microsoft.com/office/drawing/2014/main" id="{0BA77556-9F3D-4079-958E-CB0F2F3D8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48 w 74"/>
                <a:gd name="T1" fmla="*/ 17 h 103"/>
                <a:gd name="T2" fmla="*/ 55 w 74"/>
                <a:gd name="T3" fmla="*/ 30 h 103"/>
                <a:gd name="T4" fmla="*/ 22 w 74"/>
                <a:gd name="T5" fmla="*/ 64 h 103"/>
                <a:gd name="T6" fmla="*/ 24 w 74"/>
                <a:gd name="T7" fmla="*/ 76 h 103"/>
                <a:gd name="T8" fmla="*/ 15 w 74"/>
                <a:gd name="T9" fmla="*/ 71 h 103"/>
                <a:gd name="T10" fmla="*/ 4 w 74"/>
                <a:gd name="T11" fmla="*/ 64 h 103"/>
                <a:gd name="T12" fmla="*/ 0 w 74"/>
                <a:gd name="T13" fmla="*/ 62 h 103"/>
                <a:gd name="T14" fmla="*/ 7 w 74"/>
                <a:gd name="T15" fmla="*/ 44 h 103"/>
                <a:gd name="T16" fmla="*/ 9 w 74"/>
                <a:gd name="T17" fmla="*/ 39 h 103"/>
                <a:gd name="T18" fmla="*/ 1 w 74"/>
                <a:gd name="T19" fmla="*/ 18 h 103"/>
                <a:gd name="T20" fmla="*/ 3 w 74"/>
                <a:gd name="T21" fmla="*/ 11 h 103"/>
                <a:gd name="T22" fmla="*/ 19 w 74"/>
                <a:gd name="T23" fmla="*/ 17 h 103"/>
                <a:gd name="T24" fmla="*/ 27 w 74"/>
                <a:gd name="T25" fmla="*/ 27 h 103"/>
                <a:gd name="T26" fmla="*/ 48 w 74"/>
                <a:gd name="T27" fmla="*/ 17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69EE3941-B13E-4A3E-B866-D66C36D04D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61 w 146"/>
                <a:gd name="T1" fmla="*/ 75 h 252"/>
                <a:gd name="T2" fmla="*/ 49 w 146"/>
                <a:gd name="T3" fmla="*/ 80 h 252"/>
                <a:gd name="T4" fmla="*/ 48 w 146"/>
                <a:gd name="T5" fmla="*/ 99 h 252"/>
                <a:gd name="T6" fmla="*/ 16 w 146"/>
                <a:gd name="T7" fmla="*/ 110 h 252"/>
                <a:gd name="T8" fmla="*/ 6 w 146"/>
                <a:gd name="T9" fmla="*/ 126 h 252"/>
                <a:gd name="T10" fmla="*/ 15 w 146"/>
                <a:gd name="T11" fmla="*/ 137 h 252"/>
                <a:gd name="T12" fmla="*/ 6 w 146"/>
                <a:gd name="T13" fmla="*/ 149 h 252"/>
                <a:gd name="T14" fmla="*/ 18 w 146"/>
                <a:gd name="T15" fmla="*/ 189 h 252"/>
                <a:gd name="T16" fmla="*/ 21 w 146"/>
                <a:gd name="T17" fmla="*/ 161 h 252"/>
                <a:gd name="T18" fmla="*/ 16 w 146"/>
                <a:gd name="T19" fmla="*/ 144 h 252"/>
                <a:gd name="T20" fmla="*/ 31 w 146"/>
                <a:gd name="T21" fmla="*/ 132 h 252"/>
                <a:gd name="T22" fmla="*/ 39 w 146"/>
                <a:gd name="T23" fmla="*/ 119 h 252"/>
                <a:gd name="T24" fmla="*/ 49 w 146"/>
                <a:gd name="T25" fmla="*/ 131 h 252"/>
                <a:gd name="T26" fmla="*/ 33 w 146"/>
                <a:gd name="T27" fmla="*/ 143 h 252"/>
                <a:gd name="T28" fmla="*/ 42 w 146"/>
                <a:gd name="T29" fmla="*/ 150 h 252"/>
                <a:gd name="T30" fmla="*/ 51 w 146"/>
                <a:gd name="T31" fmla="*/ 134 h 252"/>
                <a:gd name="T32" fmla="*/ 63 w 146"/>
                <a:gd name="T33" fmla="*/ 138 h 252"/>
                <a:gd name="T34" fmla="*/ 78 w 146"/>
                <a:gd name="T35" fmla="*/ 111 h 252"/>
                <a:gd name="T36" fmla="*/ 85 w 146"/>
                <a:gd name="T37" fmla="*/ 117 h 252"/>
                <a:gd name="T38" fmla="*/ 102 w 146"/>
                <a:gd name="T39" fmla="*/ 111 h 252"/>
                <a:gd name="T40" fmla="*/ 109 w 146"/>
                <a:gd name="T41" fmla="*/ 98 h 252"/>
                <a:gd name="T42" fmla="*/ 106 w 146"/>
                <a:gd name="T43" fmla="*/ 83 h 252"/>
                <a:gd name="T44" fmla="*/ 100 w 146"/>
                <a:gd name="T45" fmla="*/ 74 h 252"/>
                <a:gd name="T46" fmla="*/ 91 w 146"/>
                <a:gd name="T47" fmla="*/ 30 h 252"/>
                <a:gd name="T48" fmla="*/ 70 w 146"/>
                <a:gd name="T49" fmla="*/ 0 h 252"/>
                <a:gd name="T50" fmla="*/ 58 w 146"/>
                <a:gd name="T51" fmla="*/ 9 h 252"/>
                <a:gd name="T52" fmla="*/ 72 w 146"/>
                <a:gd name="T53" fmla="*/ 26 h 252"/>
                <a:gd name="T54" fmla="*/ 72 w 146"/>
                <a:gd name="T55" fmla="*/ 48 h 252"/>
                <a:gd name="T56" fmla="*/ 61 w 146"/>
                <a:gd name="T57" fmla="*/ 75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7" name="Freeform 107">
              <a:extLst>
                <a:ext uri="{FF2B5EF4-FFF2-40B4-BE49-F238E27FC236}">
                  <a16:creationId xmlns:a16="http://schemas.microsoft.com/office/drawing/2014/main" id="{307DA9E9-4591-466C-8919-3664A0DAEBC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44 w 70"/>
                <a:gd name="T1" fmla="*/ 0 h 40"/>
                <a:gd name="T2" fmla="*/ 48 w 70"/>
                <a:gd name="T3" fmla="*/ 15 h 40"/>
                <a:gd name="T4" fmla="*/ 30 w 70"/>
                <a:gd name="T5" fmla="*/ 18 h 40"/>
                <a:gd name="T6" fmla="*/ 23 w 70"/>
                <a:gd name="T7" fmla="*/ 30 h 40"/>
                <a:gd name="T8" fmla="*/ 5 w 70"/>
                <a:gd name="T9" fmla="*/ 29 h 40"/>
                <a:gd name="T10" fmla="*/ 1 w 70"/>
                <a:gd name="T11" fmla="*/ 27 h 40"/>
                <a:gd name="T12" fmla="*/ 25 w 70"/>
                <a:gd name="T13" fmla="*/ 15 h 40"/>
                <a:gd name="T14" fmla="*/ 44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8" name="Freeform 108">
              <a:extLst>
                <a:ext uri="{FF2B5EF4-FFF2-40B4-BE49-F238E27FC236}">
                  <a16:creationId xmlns:a16="http://schemas.microsoft.com/office/drawing/2014/main" id="{671A2A0E-A0C9-42DF-AD98-1B0B57F0C94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3 w 26"/>
                <a:gd name="T1" fmla="*/ 0 h 29"/>
                <a:gd name="T2" fmla="*/ 0 w 26"/>
                <a:gd name="T3" fmla="*/ 14 h 29"/>
                <a:gd name="T4" fmla="*/ 13 w 26"/>
                <a:gd name="T5" fmla="*/ 20 h 29"/>
                <a:gd name="T6" fmla="*/ 13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9" name="Freeform 109">
              <a:extLst>
                <a:ext uri="{FF2B5EF4-FFF2-40B4-BE49-F238E27FC236}">
                  <a16:creationId xmlns:a16="http://schemas.microsoft.com/office/drawing/2014/main" id="{F921FA84-6842-4871-97B4-1B5AC37D85D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1 w 49"/>
                <a:gd name="T1" fmla="*/ 5 h 36"/>
                <a:gd name="T2" fmla="*/ 0 w 49"/>
                <a:gd name="T3" fmla="*/ 14 h 36"/>
                <a:gd name="T4" fmla="*/ 5 w 49"/>
                <a:gd name="T5" fmla="*/ 24 h 36"/>
                <a:gd name="T6" fmla="*/ 14 w 49"/>
                <a:gd name="T7" fmla="*/ 27 h 36"/>
                <a:gd name="T8" fmla="*/ 30 w 49"/>
                <a:gd name="T9" fmla="*/ 20 h 36"/>
                <a:gd name="T10" fmla="*/ 11 w 49"/>
                <a:gd name="T11" fmla="*/ 5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0" name="Freeform 110">
              <a:extLst>
                <a:ext uri="{FF2B5EF4-FFF2-40B4-BE49-F238E27FC236}">
                  <a16:creationId xmlns:a16="http://schemas.microsoft.com/office/drawing/2014/main" id="{950C7A61-8E57-4E7E-9072-83621B97B4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8 w 27"/>
                <a:gd name="T1" fmla="*/ 0 h 22"/>
                <a:gd name="T2" fmla="*/ 2 w 27"/>
                <a:gd name="T3" fmla="*/ 9 h 22"/>
                <a:gd name="T4" fmla="*/ 14 w 27"/>
                <a:gd name="T5" fmla="*/ 16 h 22"/>
                <a:gd name="T6" fmla="*/ 8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1" name="Freeform 111">
              <a:extLst>
                <a:ext uri="{FF2B5EF4-FFF2-40B4-BE49-F238E27FC236}">
                  <a16:creationId xmlns:a16="http://schemas.microsoft.com/office/drawing/2014/main" id="{75620641-C099-492C-B9C5-28A072BB4D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2"/>
            </a:xfrm>
            <a:custGeom>
              <a:avLst/>
              <a:gdLst>
                <a:gd name="T0" fmla="*/ 8 w 20"/>
                <a:gd name="T1" fmla="*/ 0 h 18"/>
                <a:gd name="T2" fmla="*/ 7 w 20"/>
                <a:gd name="T3" fmla="*/ 12 h 18"/>
                <a:gd name="T4" fmla="*/ 8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2" name="Freeform 112">
              <a:extLst>
                <a:ext uri="{FF2B5EF4-FFF2-40B4-BE49-F238E27FC236}">
                  <a16:creationId xmlns:a16="http://schemas.microsoft.com/office/drawing/2014/main" id="{BA9CBDBC-1E90-474B-A93C-BE1B6F7E7E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8 w 24"/>
                <a:gd name="T1" fmla="*/ 0 h 44"/>
                <a:gd name="T2" fmla="*/ 6 w 24"/>
                <a:gd name="T3" fmla="*/ 12 h 44"/>
                <a:gd name="T4" fmla="*/ 0 w 24"/>
                <a:gd name="T5" fmla="*/ 26 h 44"/>
                <a:gd name="T6" fmla="*/ 12 w 24"/>
                <a:gd name="T7" fmla="*/ 30 h 44"/>
                <a:gd name="T8" fmla="*/ 18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" name="Freeform 113">
              <a:extLst>
                <a:ext uri="{FF2B5EF4-FFF2-40B4-BE49-F238E27FC236}">
                  <a16:creationId xmlns:a16="http://schemas.microsoft.com/office/drawing/2014/main" id="{AA58A09D-72AE-4FCE-BCA1-7A38D89D76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23 w 41"/>
                <a:gd name="T1" fmla="*/ 0 h 24"/>
                <a:gd name="T2" fmla="*/ 20 w 41"/>
                <a:gd name="T3" fmla="*/ 18 h 24"/>
                <a:gd name="T4" fmla="*/ 23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4" name="Freeform 114">
              <a:extLst>
                <a:ext uri="{FF2B5EF4-FFF2-40B4-BE49-F238E27FC236}">
                  <a16:creationId xmlns:a16="http://schemas.microsoft.com/office/drawing/2014/main" id="{E0D7DCD1-4392-4C04-A527-9FF028DD6D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5" name="Freeform 115">
              <a:extLst>
                <a:ext uri="{FF2B5EF4-FFF2-40B4-BE49-F238E27FC236}">
                  <a16:creationId xmlns:a16="http://schemas.microsoft.com/office/drawing/2014/main" id="{E4FDBB41-8B24-43A4-A430-350CA46E5E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7 w 13"/>
                <a:gd name="T1" fmla="*/ 4 h 20"/>
                <a:gd name="T2" fmla="*/ 1 w 13"/>
                <a:gd name="T3" fmla="*/ 8 h 20"/>
                <a:gd name="T4" fmla="*/ 6 w 13"/>
                <a:gd name="T5" fmla="*/ 15 h 20"/>
                <a:gd name="T6" fmla="*/ 7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6" name="Freeform 116">
              <a:extLst>
                <a:ext uri="{FF2B5EF4-FFF2-40B4-BE49-F238E27FC236}">
                  <a16:creationId xmlns:a16="http://schemas.microsoft.com/office/drawing/2014/main" id="{1EBFA963-9489-4DEB-A2CF-8E39B12E8A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7" name="Freeform 117">
              <a:extLst>
                <a:ext uri="{FF2B5EF4-FFF2-40B4-BE49-F238E27FC236}">
                  <a16:creationId xmlns:a16="http://schemas.microsoft.com/office/drawing/2014/main" id="{03F8B2C6-8134-46E0-8131-19D6EC51F9B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5 w 14"/>
                <a:gd name="T1" fmla="*/ 0 h 25"/>
                <a:gd name="T2" fmla="*/ 0 w 14"/>
                <a:gd name="T3" fmla="*/ 10 h 25"/>
                <a:gd name="T4" fmla="*/ 9 w 14"/>
                <a:gd name="T5" fmla="*/ 18 h 25"/>
                <a:gd name="T6" fmla="*/ 5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8" name="Freeform 118">
              <a:extLst>
                <a:ext uri="{FF2B5EF4-FFF2-40B4-BE49-F238E27FC236}">
                  <a16:creationId xmlns:a16="http://schemas.microsoft.com/office/drawing/2014/main" id="{09A3B546-4B79-40E5-9826-6C4C788A54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9" name="Freeform 119">
              <a:extLst>
                <a:ext uri="{FF2B5EF4-FFF2-40B4-BE49-F238E27FC236}">
                  <a16:creationId xmlns:a16="http://schemas.microsoft.com/office/drawing/2014/main" id="{A560B7B5-A896-49DD-AF96-57DCE7C3D6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7 w 13"/>
                <a:gd name="T1" fmla="*/ 4 h 20"/>
                <a:gd name="T2" fmla="*/ 1 w 13"/>
                <a:gd name="T3" fmla="*/ 8 h 20"/>
                <a:gd name="T4" fmla="*/ 6 w 13"/>
                <a:gd name="T5" fmla="*/ 15 h 20"/>
                <a:gd name="T6" fmla="*/ 7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0" name="Freeform 120">
              <a:extLst>
                <a:ext uri="{FF2B5EF4-FFF2-40B4-BE49-F238E27FC236}">
                  <a16:creationId xmlns:a16="http://schemas.microsoft.com/office/drawing/2014/main" id="{94989B7B-A8B6-4D2F-BEBC-B6D12538BD6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1" name="Freeform 121">
              <a:extLst>
                <a:ext uri="{FF2B5EF4-FFF2-40B4-BE49-F238E27FC236}">
                  <a16:creationId xmlns:a16="http://schemas.microsoft.com/office/drawing/2014/main" id="{04DDE9D6-D6E3-4BAE-99BD-3917B804EE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4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4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2" name="Freeform 122">
              <a:extLst>
                <a:ext uri="{FF2B5EF4-FFF2-40B4-BE49-F238E27FC236}">
                  <a16:creationId xmlns:a16="http://schemas.microsoft.com/office/drawing/2014/main" id="{0FD48222-5FBD-4C9F-937B-7B8B68E9178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8 w 13"/>
                <a:gd name="T1" fmla="*/ 4 h 20"/>
                <a:gd name="T2" fmla="*/ 1 w 13"/>
                <a:gd name="T3" fmla="*/ 8 h 20"/>
                <a:gd name="T4" fmla="*/ 7 w 13"/>
                <a:gd name="T5" fmla="*/ 15 h 20"/>
                <a:gd name="T6" fmla="*/ 8 w 13"/>
                <a:gd name="T7" fmla="*/ 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" name="Freeform 123">
              <a:extLst>
                <a:ext uri="{FF2B5EF4-FFF2-40B4-BE49-F238E27FC236}">
                  <a16:creationId xmlns:a16="http://schemas.microsoft.com/office/drawing/2014/main" id="{DA5D0ACA-7C9A-4FD2-AAB9-F2BA6E348D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319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6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6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8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7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6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3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5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5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453C10A5-F735-4667-AE3D-A9EB8613F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B972DF28-7D6E-41AB-8375-203026B3EB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F9F608F4-7161-45DA-A256-4D6BBFB84E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387B73AF-DA51-4A81-93FE-ECCD7E6C766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50000"/>
              </a:lnSpc>
              <a:defRPr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58A81905-5476-4766-A395-31E657DE5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36579"/>
            <a:ext cx="10515600" cy="85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2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5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15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tags" Target="../tags/tag314.xml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10" Type="http://schemas.openxmlformats.org/officeDocument/2006/relationships/tags" Target="../tags/tag307.xml"/><Relationship Id="rId19" Type="http://schemas.openxmlformats.org/officeDocument/2006/relationships/image" Target="../media/image8.tmp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13" Type="http://schemas.openxmlformats.org/officeDocument/2006/relationships/tags" Target="../tags/tag32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tags" Target="../tags/tag326.xml"/><Relationship Id="rId17" Type="http://schemas.openxmlformats.org/officeDocument/2006/relationships/tags" Target="../tags/tag331.xml"/><Relationship Id="rId2" Type="http://schemas.openxmlformats.org/officeDocument/2006/relationships/tags" Target="../tags/tag316.xml"/><Relationship Id="rId16" Type="http://schemas.openxmlformats.org/officeDocument/2006/relationships/tags" Target="../tags/tag330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tags" Target="../tags/tag325.xml"/><Relationship Id="rId5" Type="http://schemas.openxmlformats.org/officeDocument/2006/relationships/tags" Target="../tags/tag319.xml"/><Relationship Id="rId15" Type="http://schemas.openxmlformats.org/officeDocument/2006/relationships/tags" Target="../tags/tag329.xml"/><Relationship Id="rId10" Type="http://schemas.openxmlformats.org/officeDocument/2006/relationships/tags" Target="../tags/tag324.xml"/><Relationship Id="rId19" Type="http://schemas.openxmlformats.org/officeDocument/2006/relationships/image" Target="../media/image8.tmp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tags" Target="../tags/tag32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8.tmp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tags" Target="../tags/tag339.xml"/><Relationship Id="rId13" Type="http://schemas.openxmlformats.org/officeDocument/2006/relationships/tags" Target="../tags/tag344.xml"/><Relationship Id="rId3" Type="http://schemas.openxmlformats.org/officeDocument/2006/relationships/tags" Target="../tags/tag334.xml"/><Relationship Id="rId7" Type="http://schemas.openxmlformats.org/officeDocument/2006/relationships/tags" Target="../tags/tag338.xml"/><Relationship Id="rId12" Type="http://schemas.openxmlformats.org/officeDocument/2006/relationships/tags" Target="../tags/tag343.xml"/><Relationship Id="rId17" Type="http://schemas.openxmlformats.org/officeDocument/2006/relationships/image" Target="../media/image8.tmp"/><Relationship Id="rId2" Type="http://schemas.openxmlformats.org/officeDocument/2006/relationships/tags" Target="../tags/tag33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11" Type="http://schemas.openxmlformats.org/officeDocument/2006/relationships/tags" Target="../tags/tag342.xml"/><Relationship Id="rId5" Type="http://schemas.openxmlformats.org/officeDocument/2006/relationships/tags" Target="../tags/tag336.xml"/><Relationship Id="rId15" Type="http://schemas.openxmlformats.org/officeDocument/2006/relationships/tags" Target="../tags/tag346.xml"/><Relationship Id="rId10" Type="http://schemas.openxmlformats.org/officeDocument/2006/relationships/tags" Target="../tags/tag341.xml"/><Relationship Id="rId4" Type="http://schemas.openxmlformats.org/officeDocument/2006/relationships/tags" Target="../tags/tag335.xml"/><Relationship Id="rId9" Type="http://schemas.openxmlformats.org/officeDocument/2006/relationships/tags" Target="../tags/tag340.xml"/><Relationship Id="rId14" Type="http://schemas.openxmlformats.org/officeDocument/2006/relationships/tags" Target="../tags/tag34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13" Type="http://schemas.openxmlformats.org/officeDocument/2006/relationships/tags" Target="../tags/tag359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12" Type="http://schemas.openxmlformats.org/officeDocument/2006/relationships/tags" Target="../tags/tag358.xml"/><Relationship Id="rId17" Type="http://schemas.openxmlformats.org/officeDocument/2006/relationships/image" Target="../media/image8.tmp"/><Relationship Id="rId2" Type="http://schemas.openxmlformats.org/officeDocument/2006/relationships/tags" Target="../tags/tag34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11" Type="http://schemas.openxmlformats.org/officeDocument/2006/relationships/tags" Target="../tags/tag357.xml"/><Relationship Id="rId5" Type="http://schemas.openxmlformats.org/officeDocument/2006/relationships/tags" Target="../tags/tag351.xml"/><Relationship Id="rId15" Type="http://schemas.openxmlformats.org/officeDocument/2006/relationships/tags" Target="../tags/tag361.xml"/><Relationship Id="rId10" Type="http://schemas.openxmlformats.org/officeDocument/2006/relationships/tags" Target="../tags/tag356.xml"/><Relationship Id="rId4" Type="http://schemas.openxmlformats.org/officeDocument/2006/relationships/tags" Target="../tags/tag350.xml"/><Relationship Id="rId9" Type="http://schemas.openxmlformats.org/officeDocument/2006/relationships/tags" Target="../tags/tag355.xml"/><Relationship Id="rId14" Type="http://schemas.openxmlformats.org/officeDocument/2006/relationships/tags" Target="../tags/tag360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13" Type="http://schemas.openxmlformats.org/officeDocument/2006/relationships/tags" Target="../tags/tag374.xml"/><Relationship Id="rId3" Type="http://schemas.openxmlformats.org/officeDocument/2006/relationships/tags" Target="../tags/tag364.xml"/><Relationship Id="rId7" Type="http://schemas.openxmlformats.org/officeDocument/2006/relationships/tags" Target="../tags/tag368.xml"/><Relationship Id="rId12" Type="http://schemas.openxmlformats.org/officeDocument/2006/relationships/tags" Target="../tags/tag373.xml"/><Relationship Id="rId17" Type="http://schemas.openxmlformats.org/officeDocument/2006/relationships/image" Target="../media/image8.tmp"/><Relationship Id="rId2" Type="http://schemas.openxmlformats.org/officeDocument/2006/relationships/tags" Target="../tags/tag36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11" Type="http://schemas.openxmlformats.org/officeDocument/2006/relationships/tags" Target="../tags/tag372.xml"/><Relationship Id="rId5" Type="http://schemas.openxmlformats.org/officeDocument/2006/relationships/tags" Target="../tags/tag366.xml"/><Relationship Id="rId15" Type="http://schemas.openxmlformats.org/officeDocument/2006/relationships/tags" Target="../tags/tag376.xml"/><Relationship Id="rId10" Type="http://schemas.openxmlformats.org/officeDocument/2006/relationships/tags" Target="../tags/tag371.xml"/><Relationship Id="rId4" Type="http://schemas.openxmlformats.org/officeDocument/2006/relationships/tags" Target="../tags/tag365.xml"/><Relationship Id="rId9" Type="http://schemas.openxmlformats.org/officeDocument/2006/relationships/tags" Target="../tags/tag370.xml"/><Relationship Id="rId14" Type="http://schemas.openxmlformats.org/officeDocument/2006/relationships/tags" Target="../tags/tag37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image" Target="../media/image8.tmp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8.tmp"/><Relationship Id="rId5" Type="http://schemas.openxmlformats.org/officeDocument/2006/relationships/tags" Target="../tags/tag4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8.tmp"/><Relationship Id="rId5" Type="http://schemas.openxmlformats.org/officeDocument/2006/relationships/tags" Target="../tags/tag5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8.tmp"/><Relationship Id="rId5" Type="http://schemas.openxmlformats.org/officeDocument/2006/relationships/tags" Target="../tags/tag6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8.tmp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19" Type="http://schemas.openxmlformats.org/officeDocument/2006/relationships/image" Target="../media/image8.tmp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8.tmp"/><Relationship Id="rId5" Type="http://schemas.openxmlformats.org/officeDocument/2006/relationships/tags" Target="../tags/tag10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image" Target="../media/image8.tmp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10" Type="http://schemas.openxmlformats.org/officeDocument/2006/relationships/tags" Target="../tags/tag136.xml"/><Relationship Id="rId19" Type="http://schemas.openxmlformats.org/officeDocument/2006/relationships/image" Target="../media/image8.tmp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10" Type="http://schemas.openxmlformats.org/officeDocument/2006/relationships/tags" Target="../tags/tag153.xml"/><Relationship Id="rId19" Type="http://schemas.openxmlformats.org/officeDocument/2006/relationships/image" Target="../media/image8.tmp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10" Type="http://schemas.openxmlformats.org/officeDocument/2006/relationships/tags" Target="../tags/tag170.xml"/><Relationship Id="rId19" Type="http://schemas.openxmlformats.org/officeDocument/2006/relationships/image" Target="../media/image8.tmp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8.tmp"/><Relationship Id="rId5" Type="http://schemas.openxmlformats.org/officeDocument/2006/relationships/tags" Target="../tags/tag18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81.xml"/><Relationship Id="rId9" Type="http://schemas.openxmlformats.org/officeDocument/2006/relationships/tags" Target="../tags/tag18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tags" Target="../tags/tag203.xml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10" Type="http://schemas.openxmlformats.org/officeDocument/2006/relationships/tags" Target="../tags/tag196.xml"/><Relationship Id="rId19" Type="http://schemas.openxmlformats.org/officeDocument/2006/relationships/image" Target="../media/image8.tmp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19" Type="http://schemas.openxmlformats.org/officeDocument/2006/relationships/image" Target="../media/image8.tmp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10" Type="http://schemas.openxmlformats.org/officeDocument/2006/relationships/tags" Target="../tags/tag230.xml"/><Relationship Id="rId19" Type="http://schemas.openxmlformats.org/officeDocument/2006/relationships/image" Target="../media/image8.tmp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10" Type="http://schemas.openxmlformats.org/officeDocument/2006/relationships/tags" Target="../tags/tag247.xml"/><Relationship Id="rId19" Type="http://schemas.openxmlformats.org/officeDocument/2006/relationships/image" Target="../media/image8.tmp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tags" Target="../tags/tag26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" Type="http://schemas.openxmlformats.org/officeDocument/2006/relationships/tags" Target="../tags/tag256.xml"/><Relationship Id="rId16" Type="http://schemas.openxmlformats.org/officeDocument/2006/relationships/tags" Target="../tags/tag270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5" Type="http://schemas.openxmlformats.org/officeDocument/2006/relationships/tags" Target="../tags/tag259.xml"/><Relationship Id="rId15" Type="http://schemas.openxmlformats.org/officeDocument/2006/relationships/tags" Target="../tags/tag269.xml"/><Relationship Id="rId10" Type="http://schemas.openxmlformats.org/officeDocument/2006/relationships/tags" Target="../tags/tag264.xml"/><Relationship Id="rId19" Type="http://schemas.openxmlformats.org/officeDocument/2006/relationships/image" Target="../media/image8.tmp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10" Type="http://schemas.openxmlformats.org/officeDocument/2006/relationships/tags" Target="../tags/tag281.xml"/><Relationship Id="rId19" Type="http://schemas.openxmlformats.org/officeDocument/2006/relationships/image" Target="../media/image8.tmp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8.tmp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52.png"/><Relationship Id="rId5" Type="http://schemas.openxmlformats.org/officeDocument/2006/relationships/tags" Target="../tags/tag29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92.xml"/><Relationship Id="rId9" Type="http://schemas.openxmlformats.org/officeDocument/2006/relationships/tags" Target="../tags/tag29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813" y="1714501"/>
            <a:ext cx="6400800" cy="2163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恶意代码分析与防治技术</a:t>
            </a:r>
            <a:br>
              <a:rPr lang="en-US" dirty="0"/>
            </a:br>
            <a:r>
              <a:rPr lang="zh-CN" altLang="en-US" sz="2800" dirty="0"/>
              <a:t>第</a:t>
            </a:r>
            <a:r>
              <a:rPr lang="en-US" altLang="zh-CN" sz="2800" dirty="0"/>
              <a:t>11</a:t>
            </a:r>
            <a:r>
              <a:rPr lang="zh-CN" altLang="en-US" sz="2800" dirty="0"/>
              <a:t>章 恶意行为</a:t>
            </a:r>
            <a:endParaRPr lang="en-US" altLang="zh-CN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95600" y="3936629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320675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defRPr/>
            </a:pPr>
            <a:r>
              <a:rPr lang="zh-CN" altLang="en-US" sz="3200" b="0" i="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charset="0"/>
              </a:rPr>
              <a:t>南开大学 网络空间安全学院</a:t>
            </a: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FBA75-23F0-4DFA-B3C7-E5BC4B56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87"/>
            <a:ext cx="10515600" cy="854109"/>
          </a:xfrm>
        </p:spPr>
        <p:txBody>
          <a:bodyPr/>
          <a:lstStyle/>
          <a:p>
            <a:r>
              <a:rPr lang="en-US" altLang="zh-CN" dirty="0"/>
              <a:t>DEADEYE</a:t>
            </a:r>
            <a:r>
              <a:rPr lang="zh-CN" altLang="en-US" dirty="0"/>
              <a:t>（</a:t>
            </a:r>
            <a:r>
              <a:rPr lang="en-US" altLang="zh-CN" dirty="0"/>
              <a:t>S1052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1E40B-0E90-41FF-98A6-C1C796F7E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36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DEADEYE has variants that can either embed a payload inside a compiled binary (DEADEYE.</a:t>
            </a:r>
            <a:r>
              <a:rPr lang="en-US" altLang="zh-CN" sz="1800" dirty="0">
                <a:solidFill>
                  <a:srgbClr val="FF0000"/>
                </a:solidFill>
              </a:rPr>
              <a:t>EMBED</a:t>
            </a:r>
            <a:r>
              <a:rPr lang="en-US" altLang="zh-CN" sz="1800" dirty="0"/>
              <a:t>) or append it to the end of a file (DEADEYE.</a:t>
            </a:r>
            <a:r>
              <a:rPr lang="en-US" altLang="zh-CN" sz="1800" dirty="0">
                <a:solidFill>
                  <a:srgbClr val="FF0000"/>
                </a:solidFill>
              </a:rPr>
              <a:t>APPEND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A91F5-5D75-434A-9054-E1E291BE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69" y="2354655"/>
            <a:ext cx="8531604" cy="45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365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FB04C6DF-008B-984F-A386-23DBB567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Many Vulnerable DLLs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7C612E2B-16C7-0D40-B6E9-186982F5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Any startup binary not found in /System32 is vulnerable</a:t>
            </a:r>
          </a:p>
          <a:p>
            <a:pPr eaLnBrk="1" hangingPunct="1">
              <a:defRPr/>
            </a:pPr>
            <a:r>
              <a:rPr lang="en-US" altLang="zh-CN" i="1" dirty="0">
                <a:ea typeface="ＭＳ Ｐゴシック" charset="-128"/>
              </a:rPr>
              <a:t>explorer.exe </a:t>
            </a:r>
            <a:r>
              <a:rPr lang="en-US" altLang="zh-CN" dirty="0">
                <a:ea typeface="ＭＳ Ｐゴシック" charset="-128"/>
              </a:rPr>
              <a:t>has about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50 vulnerable DLLs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Known DLLs are not fully protected, because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Many DLLs load other DLLs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Recursive imports follow the default search order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D6860-AC34-4476-984D-CDADF9DA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ID: T1574.001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B479A8-9D8F-4035-8375-055D031ED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197" y="1690688"/>
            <a:ext cx="10515600" cy="3791989"/>
          </a:xfrm>
        </p:spPr>
      </p:pic>
    </p:spTree>
    <p:extLst>
      <p:ext uri="{BB962C8B-B14F-4D97-AF65-F5344CB8AC3E}">
        <p14:creationId xmlns:p14="http://schemas.microsoft.com/office/powerpoint/2010/main" val="17762794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362A6-BE59-4DCB-BE37-734D98E9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ID: T1574.001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B1F3D-3E53-493B-A5F9-FBB456C29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59D35-9E75-4DAE-B922-C95C30F8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334"/>
            <a:ext cx="12192000" cy="4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66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734932F-680E-47B6-B301-A1CDE61A28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00076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以下哪些技术可以被恶意代码用于持久化机制？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B3D1C-EEEC-4552-85E4-2E2BA18BC5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Winlogon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Notify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4F8F43-38EC-4D2C-B74A-19A2AE57D85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AppInit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DLLs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E5CC09-E1AD-42B9-B903-5AC95D5BEE6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Trojanized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system binaries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5F5FE2-309F-48D9-8234-4B0C09A68B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load-order hijacking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75FC1A-DFD5-429E-831C-10B84E1C489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F150E0-0E4C-4BDE-BE8D-2B2D9346845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D73FA3-3630-49FE-A976-88AC7EA553A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BFD940-D6B0-4276-8F37-F26608F2EC7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319726-9710-4450-8D77-BD2E7E94AF3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BA33F4-3390-4BCA-B300-040744FF92B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F6087F1-1BDC-4657-8C2D-2372A9D5615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B2712A1-F998-4938-95C1-512427ADDE9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2163A926-25DD-4271-9F6A-1A3385AFBD8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370964EC-DA1B-4309-A5C5-72FA43E67A7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2F6BDB5-D44D-45CA-B537-A00E6524C9C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9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权限提升（</a:t>
            </a:r>
            <a:r>
              <a:rPr lang="en-US" altLang="zh-CN" dirty="0"/>
              <a:t>Privilege Escalation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9438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0E23BB33-FC4A-7A4E-B0CE-A71E3173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No User Account Control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67451857-AB1D-C54A-BF8A-9DC255FC3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Most users run Windows XP as Administrator all the time, so no privilege escalation is needed to become Administrator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Metasploit</a:t>
            </a:r>
            <a:r>
              <a:rPr lang="en-US" altLang="zh-CN" dirty="0">
                <a:ea typeface="ＭＳ Ｐゴシック" charset="-128"/>
              </a:rPr>
              <a:t> has many privilege escalation exploits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DLL load-order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hijacking</a:t>
            </a:r>
            <a:r>
              <a:rPr lang="en-US" altLang="zh-CN" dirty="0">
                <a:ea typeface="ＭＳ Ｐゴシック" charset="-128"/>
              </a:rPr>
              <a:t> can be used to escalate privileges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952B1EA4-8749-504F-B546-F03267E3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Using SeDebugPrivilege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C04BF2AA-2024-E845-B018-BCF9DC22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Processes run by the user can't do everything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Functions like </a:t>
            </a:r>
            <a:r>
              <a:rPr lang="en-US" altLang="zh-CN" b="1" dirty="0" err="1">
                <a:latin typeface="Courier" charset="0"/>
                <a:ea typeface="ＭＳ Ｐゴシック" charset="-128"/>
              </a:rPr>
              <a:t>TerminateProcess</a:t>
            </a:r>
            <a:r>
              <a:rPr lang="en-US" altLang="zh-CN" dirty="0">
                <a:ea typeface="ＭＳ Ｐゴシック" charset="-128"/>
              </a:rPr>
              <a:t> or </a:t>
            </a:r>
            <a:r>
              <a:rPr lang="en-US" altLang="zh-CN" b="1" dirty="0" err="1">
                <a:latin typeface="Courier" charset="0"/>
                <a:ea typeface="ＭＳ Ｐゴシック" charset="-128"/>
              </a:rPr>
              <a:t>CreateRemoteThread</a:t>
            </a:r>
            <a:r>
              <a:rPr lang="en-US" altLang="zh-CN" dirty="0">
                <a:ea typeface="ＭＳ Ｐゴシック" charset="-128"/>
              </a:rPr>
              <a:t> require System privileges (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above Administrator</a:t>
            </a:r>
            <a:r>
              <a:rPr lang="en-US" altLang="zh-CN" dirty="0">
                <a:ea typeface="ＭＳ Ｐゴシック" charset="-128"/>
              </a:rPr>
              <a:t>)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The </a:t>
            </a:r>
            <a:r>
              <a:rPr lang="en-US" altLang="zh-CN" b="1" dirty="0" err="1">
                <a:solidFill>
                  <a:srgbClr val="FF0000"/>
                </a:solidFill>
                <a:latin typeface="Courier" charset="0"/>
                <a:ea typeface="ＭＳ Ｐゴシック" charset="-128"/>
              </a:rPr>
              <a:t>SeDebugPrivilege</a:t>
            </a:r>
            <a:r>
              <a:rPr lang="en-US" altLang="zh-CN" b="1" dirty="0">
                <a:latin typeface="Courier" charset="0"/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privilege was intended for debugging</a:t>
            </a:r>
          </a:p>
          <a:p>
            <a:pPr lvl="1">
              <a:defRPr/>
            </a:pPr>
            <a:r>
              <a:rPr lang="en-US" altLang="zh-CN" dirty="0">
                <a:ea typeface="ＭＳ Ｐゴシック" charset="-128"/>
              </a:rPr>
              <a:t>Allows local Administrator accounts to escalate to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System privileges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BC17FBA2-2A49-374E-9D0E-B9D63AF6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7A34C37A-6BD9-4A44-A978-75DCD2E2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738813"/>
            <a:ext cx="8229600" cy="7747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Access token, security descriptor of a process</a:t>
            </a:r>
          </a:p>
        </p:txBody>
      </p:sp>
      <p:pic>
        <p:nvPicPr>
          <p:cNvPr id="67587" name="Picture 3" descr="Screen Shot 2013-10-26 at 8.28.28 PM.png">
            <a:extLst>
              <a:ext uri="{FF2B5EF4-FFF2-40B4-BE49-F238E27FC236}">
                <a16:creationId xmlns:a16="http://schemas.microsoft.com/office/drawing/2014/main" id="{34ACA206-1E12-4D0A-B945-43EB9B4A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74638"/>
            <a:ext cx="7023100" cy="53086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D8A01078-070F-EA47-9C60-D41540C2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67CA986F-5834-9F40-9CC3-FA128E17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978401"/>
            <a:ext cx="8229600" cy="1243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2 </a:t>
            </a:r>
            <a:r>
              <a:rPr lang="en-US" altLang="zh-CN" dirty="0" err="1">
                <a:solidFill>
                  <a:srgbClr val="FF0000"/>
                </a:solidFill>
                <a:ea typeface="ＭＳ Ｐゴシック" charset="-128"/>
              </a:rPr>
              <a:t>AdjustTokenPrivileges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raises privileges to System </a:t>
            </a:r>
          </a:p>
        </p:txBody>
      </p:sp>
      <p:pic>
        <p:nvPicPr>
          <p:cNvPr id="68611" name="Picture 3" descr="Screen Shot 2013-10-26 at 8.28.40 PM.png">
            <a:extLst>
              <a:ext uri="{FF2B5EF4-FFF2-40B4-BE49-F238E27FC236}">
                <a16:creationId xmlns:a16="http://schemas.microsoft.com/office/drawing/2014/main" id="{584B10A4-A7A1-440F-A62C-EB9431508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74638"/>
            <a:ext cx="7175500" cy="43180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05059-AC05-4608-B638-DE835483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TA0004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E1C11B-28FD-47DF-AF84-E99DA158B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8376"/>
            <a:ext cx="10515600" cy="3015536"/>
          </a:xfrm>
        </p:spPr>
      </p:pic>
    </p:spTree>
    <p:extLst>
      <p:ext uri="{BB962C8B-B14F-4D97-AF65-F5344CB8AC3E}">
        <p14:creationId xmlns:p14="http://schemas.microsoft.com/office/powerpoint/2010/main" val="41201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8BDC4-275C-4369-9661-B4A30010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580"/>
            <a:ext cx="10515600" cy="425964"/>
          </a:xfrm>
        </p:spPr>
        <p:txBody>
          <a:bodyPr/>
          <a:lstStyle/>
          <a:p>
            <a:r>
              <a:rPr lang="en-US" altLang="zh-CN" dirty="0"/>
              <a:t>Embedded Payloads (T1027.009)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E349C-C773-400B-9B9C-CEA89A0E1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879"/>
            <a:ext cx="10515600" cy="4713084"/>
          </a:xfrm>
        </p:spPr>
        <p:txBody>
          <a:bodyPr/>
          <a:lstStyle/>
          <a:p>
            <a:r>
              <a:rPr lang="en-US" altLang="zh-CN" dirty="0"/>
              <a:t>Defense Evasion</a:t>
            </a:r>
          </a:p>
          <a:p>
            <a:pPr lvl="1"/>
            <a:r>
              <a:rPr lang="en-US" altLang="zh-CN" dirty="0"/>
              <a:t>Obfuscated Files or Information</a:t>
            </a:r>
          </a:p>
          <a:p>
            <a:pPr lvl="2"/>
            <a:r>
              <a:rPr lang="en-US" altLang="zh-CN" dirty="0"/>
              <a:t>Embedded Payloads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42606-71B7-4B5E-90FB-1981B7C2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5" y="3343714"/>
            <a:ext cx="7403284" cy="32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11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197B7-8F2F-42A3-BEDD-0BDF797F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A5E6E-64C9-47B8-8660-3FE153E2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946E97-BEAD-4B73-B254-2BAE7244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1" y="0"/>
            <a:ext cx="1181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52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1D8A1-4487-4791-976D-CF29ACF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Access Token Manipulation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FC2EE5-22A7-43E4-9E43-9C676D2D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736" y="1825625"/>
            <a:ext cx="9270528" cy="4351338"/>
          </a:xfrm>
        </p:spPr>
      </p:pic>
    </p:spTree>
    <p:extLst>
      <p:ext uri="{BB962C8B-B14F-4D97-AF65-F5344CB8AC3E}">
        <p14:creationId xmlns:p14="http://schemas.microsoft.com/office/powerpoint/2010/main" val="34138306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F5C4418-4016-4190-ADBA-446C4A8F35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以下哪些技术可以被恶意代码用于权限提升？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279C29-6208-4D6C-9A89-B63DCD961C6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装载顺序劫持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C94715-DB24-422B-BDC2-CB07C717358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使用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AdjustTokenPrivilege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函数设置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SeDebugPrivilege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0F7FF-928D-49A6-95CB-4834049593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SvcHost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服务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6FEA4B-73BC-4490-B241-969EAABE64B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启动目录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F6C27F-0C82-48CD-BDA3-57D416D4F2A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61AA69-4834-4EC3-9369-93FE59F0DDD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04A38C-B318-42BB-B7DA-88673A96273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573646-1B49-4E80-A16F-78190BCA3F4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4A5554C-DCAD-4898-A698-B557E1FAB46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59F56C-546C-43D5-8FBB-F55DE7D7D5D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4BDC4FA-65DC-47FC-8B47-70546314BF0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52DF686B-F6E5-440E-895F-734FBDA15E9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ABB4A3C-B72E-4728-93D1-EE52AA0CFBD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FAE3BF0-17B5-4AC8-8145-0E79E8FC047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8ED238-4BAF-4EF3-B5FE-C428A424E6F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1803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用户模式</a:t>
            </a:r>
            <a:r>
              <a:rPr lang="en-US" altLang="zh-CN" dirty="0"/>
              <a:t>Rootkits</a:t>
            </a:r>
            <a:r>
              <a:rPr lang="zh-CN" altLang="en-US" dirty="0"/>
              <a:t>（</a:t>
            </a:r>
            <a:r>
              <a:rPr lang="en-US" altLang="zh-CN" dirty="0"/>
              <a:t>User-Mode Rootkits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522681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A30FC1FF-D5D8-684A-881E-18957A12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User-Mode Rootkits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7FCDF926-8A1B-0F43-9C66-A1EF9C01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Modify internal functionality of the OS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Hide files, network connections, processes, etc.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Kernel-mode rootkits are more powerful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This section is about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User-mode</a:t>
            </a:r>
            <a:r>
              <a:rPr lang="en-US" altLang="zh-CN" dirty="0">
                <a:ea typeface="ＭＳ Ｐゴシック" charset="-128"/>
              </a:rPr>
              <a:t> rootkits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DE4DB5FB-52C0-7046-9218-0211EA74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IAT (Import Address Table) Hooking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3EC3ECF1-23AF-B341-BE5C-B7A6E9BD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28813"/>
            <a:ext cx="8229600" cy="41973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May modify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IAT (Import Address Table) or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EAT (Export Address Table)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Parts of a PE file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3F8C53A1-A9E7-C345-9CEB-D5838F3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IAT Hooking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869CC374-20AA-BA4C-A7D6-86EB8A06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pic>
        <p:nvPicPr>
          <p:cNvPr id="72707" name="Picture 4" descr="Screen Shot 2013-10-26 at 8.35.49 PM.png">
            <a:extLst>
              <a:ext uri="{FF2B5EF4-FFF2-40B4-BE49-F238E27FC236}">
                <a16:creationId xmlns:a16="http://schemas.microsoft.com/office/drawing/2014/main" id="{6C1CEEE3-2161-4619-95DC-54149255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14514"/>
            <a:ext cx="8383588" cy="3602037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A4D969A-8116-4A3D-B2E1-FFF3B29FDD84}"/>
              </a:ext>
            </a:extLst>
          </p:cNvPr>
          <p:cNvSpPr/>
          <p:nvPr/>
        </p:nvSpPr>
        <p:spPr>
          <a:xfrm>
            <a:off x="5059680" y="3962400"/>
            <a:ext cx="1910080" cy="386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A2CE6C10-F80F-104D-AB55-A4C48BE0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Inline Hooking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57A4B367-08C7-E447-875B-534347644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Overwrites the API function code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Contained in the imported DLLs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Changes actual function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code</a:t>
            </a:r>
            <a:r>
              <a:rPr lang="en-US" altLang="zh-CN" dirty="0">
                <a:ea typeface="ＭＳ Ｐゴシック" charset="-128"/>
              </a:rPr>
              <a:t>, not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pointers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5D8D2-96C8-EA4A-8A8A-1334C0AF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>
                <a:ea typeface="宋体" panose="02010600030101010101" pitchFamily="2" charset="-122"/>
              </a:rPr>
              <a:t>Hide 443 port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0BD3A2-AB57-4E63-89A5-249B63830B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3006191"/>
            <a:ext cx="7296150" cy="234315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748858-7DEB-4E26-B955-6B4A9111581D}"/>
              </a:ext>
            </a:extLst>
          </p:cNvPr>
          <p:cNvSpPr/>
          <p:nvPr/>
        </p:nvSpPr>
        <p:spPr>
          <a:xfrm>
            <a:off x="1914525" y="1871386"/>
            <a:ext cx="8189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Inline hook 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ZwDeviceIoControlFile</a:t>
            </a:r>
            <a:r>
              <a:rPr lang="en-US" altLang="zh-CN" sz="28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which is used by netstat to retrieve information from the system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E7017-763F-AC40-8614-AB4D53F8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>
                <a:ea typeface="宋体" panose="02010600030101010101" pitchFamily="2" charset="-122"/>
              </a:rPr>
              <a:t>7 Bytes Inline Hook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F684C4-03F8-49CE-8BBF-90B7C8AF3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6675" y="2183766"/>
            <a:ext cx="6978650" cy="2327275"/>
          </a:xfr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313BB26-B6E3-4D9E-BDCC-BAD0DACE9CAD}"/>
              </a:ext>
            </a:extLst>
          </p:cNvPr>
          <p:cNvSpPr/>
          <p:nvPr/>
        </p:nvSpPr>
        <p:spPr>
          <a:xfrm>
            <a:off x="3749040" y="2692400"/>
            <a:ext cx="934720" cy="1818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BFBEBF-932D-4674-9468-9EE9FE7259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以下哪类恶意代码从互联网上下载其它恶意代码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2EB4D-5CC9-46A0-A4AF-D39AFA4328A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Backdoor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6CFB28-7B29-453F-9888-4B8EED07E7B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Trajan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72B79F-0A89-4CE8-834B-7D58233304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Downloader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F271B4-973F-4DEB-BE22-7C26E03DBB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Launcher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58A8912-2EAD-4EF9-85C7-71EDCCFDF9B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3818055-CD64-4ECF-95DD-C0414641599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9559FC-8B98-4E3F-97C0-2FAEE2508C3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485F56-0815-4498-A2DF-E309BDB5B00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D3881F5-FE61-4394-94B8-EB1243BD9FC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B4DAAE-6E8F-4BF2-9188-F921D0EF02C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5A9A3FA-C939-47F4-92FF-241DDCFD7A4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F4DAB0B-5CFA-4780-88EE-B428AE2F787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FEC1FF9-BE57-41A6-A376-530348B9C2F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4B50D0F-A18A-4975-A7F4-4A51ED9F26B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581EEE9-476E-477D-B92C-67D4A0E93D7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3724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2A021-E854-8849-8DC2-729AEA81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>
                <a:ea typeface="宋体" panose="02010600030101010101" pitchFamily="2" charset="-122"/>
              </a:rPr>
              <a:t>Install Inline Hook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17D8A9-2FC3-43F5-BB53-4C9D122E5F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9594" y="3561399"/>
            <a:ext cx="8532812" cy="1851025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A9091F-316B-4711-A312-7E87ED8916D7}"/>
              </a:ext>
            </a:extLst>
          </p:cNvPr>
          <p:cNvSpPr/>
          <p:nvPr/>
        </p:nvSpPr>
        <p:spPr>
          <a:xfrm>
            <a:off x="2179320" y="2075101"/>
            <a:ext cx="7833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</a:t>
            </a:r>
            <a:r>
              <a:rPr lang="en-US" altLang="zh-CN" sz="2400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memcpy</a:t>
            </a:r>
            <a:r>
              <a:rPr lang="en-US" altLang="zh-CN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copies bytes from source to destination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the zero bytes to the address of hooking function.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733F5A-1653-4FE2-87BB-40C440686D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defRPr/>
            </a:pP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hook mechanism modifies function code?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B774A1-C3DC-499A-B354-00743D3710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Inline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20C553-B3CB-4C2D-BC11-86BCB529FB7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6B4C3F-FF42-43CC-BA6A-F511E7406D3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Kernel rootkit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88560C9-B26A-4CD6-AE6F-EA523D7B2227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3B0FC0-C510-4BB7-A6F9-859CE19E09C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9270681-2528-4929-9A6C-F47BCFA514D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1CC14BA-E4B2-44BD-A1AA-05B72F410A8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695160-7D77-4511-8BB1-FE64C67D9D8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D6835355-1F82-4045-9494-590F3FE6D28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BE6D2CD-2A0D-4FA1-B186-A7455C3A7FE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4183388-D603-4C9C-8337-38C68D316F5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875B237-F7FE-421F-A44B-BD1D52B22805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ECEEA65-ABA2-4E92-BDB0-5F3746549A6E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121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0EA544-A0F7-4452-863A-857A7FBAD1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defRPr/>
            </a:pP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hook mechanism modifies pointer at user memory space?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8FFFAF-571D-4AD2-BE86-5798017842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Inline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8CB876-F676-4BED-B3E0-61638ABF87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3FFFAE-9C76-4B31-BCA1-F8CFD2A8E6A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Kernel rootkit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BF0265D-73CE-4BDB-AB4F-03A6F68D710A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8506905-20D3-4614-9DD9-AF83A07272E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44C0773-692C-4D88-8B1D-C681F298840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8F0AD2E-3BDC-41CE-830E-C097DAE5321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D869A9-822F-465F-826C-80261D28232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37774AA-A720-46D6-ADE4-48DAFFCDA2E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C8FD2FD-ECF5-4A18-996A-0BE65DF9670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7A38D50-1564-4B48-99FE-7424715C216E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CC4E7FE-20AC-49D6-AB7D-510B0A06E81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D9AC6D-89B3-4D6E-867E-1488E5E8C6CB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13702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3109F8-4502-4636-B42D-8DD02C01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defRPr/>
            </a:pPr>
            <a:r>
              <a:rPr kumimoji="1"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hook mechanism modifies pointers at kernel memory space?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25545-5C3E-4E08-B33E-9FA473E4797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Inline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1DC85F-B1EE-45EE-A88C-8538FB436E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 hook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0EF04B-34E3-400C-9B9B-F635F684AA6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Kernel rootkit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B48F414-FBBF-4AED-9578-E96D409F55A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63FCC82-32CD-4F2D-980B-D24575A0DEF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63ABD2-F27B-4E59-9A34-CAD027ECCD9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C7BF4E0-1CA1-42A1-A170-F6FF37896C5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5C28C62-EC2E-48C8-83BC-151549C4B95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0DF417EE-F77E-4D1C-98C8-78A5305ED9C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F91418E-8041-437A-BD6A-02822526DDC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AF259E9-4A08-4A35-9818-8FF5E0C3466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50F9E5E-82C2-44D9-A74F-7B5F28000A49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B225FA4-3318-4B50-A922-32C31BA32344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4809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A9BB0-556C-4B02-BCCB-40375CBE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2E58A-150B-4F4A-B89A-4880DC79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下载器和启动器（</a:t>
            </a:r>
            <a:r>
              <a:rPr lang="en-US" altLang="zh-CN" dirty="0"/>
              <a:t>Downloaders and Launchers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后门（</a:t>
            </a:r>
            <a:r>
              <a:rPr lang="en-US" altLang="zh-CN" dirty="0"/>
              <a:t>Backdoor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凭证窃取（</a:t>
            </a:r>
            <a:r>
              <a:rPr lang="en-US" altLang="zh-CN" dirty="0"/>
              <a:t>Credential Stealers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持久性机制（</a:t>
            </a:r>
            <a:r>
              <a:rPr lang="en-US" altLang="zh-CN" dirty="0"/>
              <a:t>Persistence Mechanisms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权限提升（</a:t>
            </a:r>
            <a:r>
              <a:rPr lang="en-US" altLang="zh-CN" dirty="0"/>
              <a:t>Privilege Escalation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用户模式</a:t>
            </a:r>
            <a:r>
              <a:rPr lang="en-US" altLang="zh-CN" dirty="0"/>
              <a:t>Rootkits</a:t>
            </a:r>
            <a:r>
              <a:rPr lang="zh-CN" altLang="en-US" dirty="0"/>
              <a:t>（</a:t>
            </a:r>
            <a:r>
              <a:rPr lang="en-US" altLang="zh-CN" dirty="0"/>
              <a:t>User-Mode Rootkits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584111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41C-E10E-6E4C-A1D6-86C9940D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1813" y="1714501"/>
            <a:ext cx="6400800" cy="2163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恶意代码分析与防治技术</a:t>
            </a:r>
            <a:br>
              <a:rPr lang="en-US" dirty="0"/>
            </a:br>
            <a:r>
              <a:rPr lang="zh-CN" altLang="en-US" sz="2800" b="1" dirty="0"/>
              <a:t>第</a:t>
            </a:r>
            <a:r>
              <a:rPr lang="en-US" altLang="zh-CN" sz="2800" b="1" dirty="0"/>
              <a:t>11</a:t>
            </a:r>
            <a:r>
              <a:rPr lang="zh-CN" altLang="en-US" sz="2800" b="1" dirty="0"/>
              <a:t>章 恶意行为</a:t>
            </a:r>
            <a:endParaRPr lang="en-US" altLang="zh-CN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E904AD-BD03-4A4D-B034-4B92C9B52C16}"/>
              </a:ext>
            </a:extLst>
          </p:cNvPr>
          <p:cNvSpPr txBox="1">
            <a:spLocks/>
          </p:cNvSpPr>
          <p:nvPr/>
        </p:nvSpPr>
        <p:spPr bwMode="auto">
          <a:xfrm>
            <a:off x="2895600" y="4243908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0CA9E-F3E8-9040-8D77-466D6FC5854E}"/>
              </a:ext>
            </a:extLst>
          </p:cNvPr>
          <p:cNvSpPr txBox="1">
            <a:spLocks/>
          </p:cNvSpPr>
          <p:nvPr/>
        </p:nvSpPr>
        <p:spPr bwMode="auto">
          <a:xfrm>
            <a:off x="3206750" y="5205489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defRPr/>
            </a:pPr>
            <a:r>
              <a:rPr lang="zh-CN" altLang="en-US" sz="3200" b="0" i="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charset="0"/>
              </a:rPr>
              <a:t>南开大学 网络空间安全学院</a:t>
            </a:r>
            <a:endParaRPr lang="en-US" altLang="zh-CN" sz="3200" b="0" i="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9A20B7B-DAD0-48E0-9F54-06C88ECB6D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以下哪类恶意代码的文件中会包含其它恶意代码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B125BC-7DFE-4315-B1B0-7624674EA35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Backdoor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2BB36C-EE60-4D39-AEF6-CBE9E9C3FDB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Downloader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9E5856-18AD-47F5-9E7B-CB194F4FA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Launcher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CA49C7-8371-4495-BEC7-8B195D29425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Trojan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0CEC95D-7E25-4C03-BD95-58FF851529F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F423D9F-737B-4F26-B056-4993BC5DCC0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6E1DA28-0748-4EE9-AD4D-0B38D1CEE55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15F7082-A218-432D-8998-BDD520ED2EB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3852323-F2BF-4AA3-8BA1-F8C1C661A77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4A6002-F977-421D-9369-AA72FA61378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3D14A85-1CBB-4E54-B0AA-2AF15A2D3CD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DAA99CC-7940-4F0A-904E-12A43322EDC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6804858-A012-4A26-ABD3-3559C5F26AA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C1220AA3-89F5-452E-AEB0-8A38FB93AE1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7F7A1DA-67A2-4EE3-A039-79848F5BEE5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23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后门（</a:t>
            </a:r>
            <a:r>
              <a:rPr lang="en-US" altLang="zh-CN" dirty="0"/>
              <a:t>Backdoors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1522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A97E85-D4B8-415C-9DF2-E89E55D4B7E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什么是后门（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Backdoor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）恶意代码，有哪些恶意行为？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FF6A79C-549C-4024-9587-17F67024AE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6A6745-0950-444A-BF33-81A9945F8C8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6C51FDEB-610D-454C-98F1-ABA584B4936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8F6541D4-0BE3-4795-A178-AFE08BE7E0E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45A1608A-5364-4F66-92E7-19411A8937F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8E2E7CD1-C76C-4754-B67F-AF2A5FD5732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5BA179B-EB63-4304-9DAB-1E7164A0A73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9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F40F28-2096-8E47-84C1-8FF5F2D0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/>
              <a:t>后门（</a:t>
            </a:r>
            <a:r>
              <a:rPr lang="en-US" altLang="zh-CN" dirty="0"/>
              <a:t>Backdoors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9C3C2277-25BB-7E4B-BA20-9518E1E9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Provide remote access to victim machine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Do not need to download additional malware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most common </a:t>
            </a:r>
            <a:r>
              <a:rPr lang="en-US" altLang="zh-CN" dirty="0">
                <a:ea typeface="ＭＳ Ｐゴシック" charset="-128"/>
              </a:rPr>
              <a:t>type of malware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0EB6C-2053-4197-AB40-E22FD6C4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后门（</a:t>
            </a:r>
            <a:r>
              <a:rPr lang="en-US" altLang="zh-CN" dirty="0"/>
              <a:t>Backdoors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56624-79D5-461E-B4A2-CE0DA608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5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Often communicate over HTTP on Port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Blend in with the plain traffic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Common capabilities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Manipulate registry,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Enumerate display windows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Create directories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Search files</a:t>
            </a:r>
          </a:p>
        </p:txBody>
      </p:sp>
    </p:spTree>
    <p:extLst>
      <p:ext uri="{BB962C8B-B14F-4D97-AF65-F5344CB8AC3E}">
        <p14:creationId xmlns:p14="http://schemas.microsoft.com/office/powerpoint/2010/main" val="265553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3F578-F27E-4A01-B15D-8F1DEA3C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BIND Shell vs.</a:t>
            </a:r>
            <a:r>
              <a:rPr lang="zh-CN" altLang="en-US" dirty="0"/>
              <a:t> </a:t>
            </a:r>
            <a:r>
              <a:rPr lang="en-US" altLang="zh-CN" dirty="0"/>
              <a:t>Reverse Shell</a:t>
            </a:r>
            <a:endParaRPr lang="zh-CN" altLang="en-US" dirty="0"/>
          </a:p>
        </p:txBody>
      </p:sp>
      <p:pic>
        <p:nvPicPr>
          <p:cNvPr id="1026" name="Picture 2" descr="Netcat Reverse Shell">
            <a:extLst>
              <a:ext uri="{FF2B5EF4-FFF2-40B4-BE49-F238E27FC236}">
                <a16:creationId xmlns:a16="http://schemas.microsoft.com/office/drawing/2014/main" id="{E0711BF6-1F01-486E-AB32-3B8485D4E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4819"/>
            <a:ext cx="5943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nd Shell">
            <a:extLst>
              <a:ext uri="{FF2B5EF4-FFF2-40B4-BE49-F238E27FC236}">
                <a16:creationId xmlns:a16="http://schemas.microsoft.com/office/drawing/2014/main" id="{D59EC56E-2FD1-442A-85DB-ED49755C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02983"/>
            <a:ext cx="59436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38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016FDE-0096-4B30-B24D-D1E395B5A8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Reverse Shell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BIND Shell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相比，有哪些优点？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43D8410-B932-4328-8ED6-AF7B81039D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E6F597-6D25-4000-97D4-0FABB7330AF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76522E0C-9FD6-44C5-865F-7ABD0E63EB6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2E5400FF-0BC7-427A-B48A-CE5D943BE7B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8B9AD426-8D7D-4393-8674-58153A3724E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A0007C8-8FEB-4AB1-87C6-E79AF811B3F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4AB7EB4-6EFA-41F7-9AC6-1C8658E7BE0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37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45C1BE-0037-410D-B63F-96AC4CBC5D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计算机病毒有哪些恶意行为？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078D61A-A0CB-4D36-8328-39D0935D189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F07AEA-4278-42C7-946A-BFB420ECFB6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DE7F916-5850-4933-8227-2E69DDAD98F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4CE4FC4E-1D99-4210-B00B-A432ED59071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2381E933-208D-4F1A-8D4E-C4A430E79D7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C0947A72-7E57-4296-BBAF-76D8BE7EDA4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AF3A8D8-989F-4ACC-BDB1-CC82D523912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69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05F080A9-A3D5-254D-9BD1-A6E6B4F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Reverse Shell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A28318AF-451B-6A4C-840A-3CBAE2A3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Infected machine calls out to attacker, asking for commands to execute</a:t>
            </a:r>
          </a:p>
          <a:p>
            <a:pPr lvl="1">
              <a:defRPr/>
            </a:pPr>
            <a:r>
              <a:rPr lang="en-US" altLang="zh-CN" dirty="0" err="1">
                <a:ea typeface="ＭＳ Ｐゴシック" charset="-128"/>
              </a:rPr>
              <a:t>ncat</a:t>
            </a:r>
            <a:r>
              <a:rPr lang="en-US" altLang="zh-CN" dirty="0">
                <a:ea typeface="ＭＳ Ｐゴシック" charset="-128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–l </a:t>
            </a:r>
            <a:r>
              <a:rPr lang="en-US" altLang="zh-CN" dirty="0">
                <a:ea typeface="ＭＳ Ｐゴシック" charset="-128"/>
              </a:rPr>
              <a:t>port</a:t>
            </a:r>
            <a:r>
              <a:rPr lang="zh-CN" altLang="en-US" dirty="0">
                <a:ea typeface="ＭＳ Ｐゴシック" charset="-128"/>
              </a:rPr>
              <a:t>；     </a:t>
            </a:r>
            <a:r>
              <a:rPr lang="en-US" altLang="zh-CN" dirty="0" err="1">
                <a:ea typeface="ＭＳ Ｐゴシック" charset="-128"/>
              </a:rPr>
              <a:t>ncat</a:t>
            </a:r>
            <a:r>
              <a:rPr lang="en-US" altLang="zh-CN" dirty="0">
                <a:ea typeface="ＭＳ Ｐゴシック" charset="-128"/>
              </a:rPr>
              <a:t> IP port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–e</a:t>
            </a:r>
            <a:r>
              <a:rPr lang="en-US" altLang="zh-CN" dirty="0">
                <a:ea typeface="ＭＳ Ｐゴシック" charset="-128"/>
              </a:rPr>
              <a:t> cmd.exe(windows) /bin/bash(Linux)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  <p:pic>
        <p:nvPicPr>
          <p:cNvPr id="13315" name="Picture 3" descr="Screen Shot 2013-10-24 at 7.57.50 AM.png">
            <a:extLst>
              <a:ext uri="{FF2B5EF4-FFF2-40B4-BE49-F238E27FC236}">
                <a16:creationId xmlns:a16="http://schemas.microsoft.com/office/drawing/2014/main" id="{E3E55F8A-90D4-4ECB-95A4-625569E1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54" y="3346478"/>
            <a:ext cx="8178800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50EE033E-17E7-5D4C-A52D-339CCC63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Windows Reverse Shells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AE1C68C4-11A7-4A47-A455-FE3E9D63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Call </a:t>
            </a:r>
            <a:r>
              <a:rPr lang="en-US" altLang="zh-CN" b="1" dirty="0" err="1">
                <a:solidFill>
                  <a:srgbClr val="FF0000"/>
                </a:solidFill>
                <a:ea typeface="ＭＳ Ｐゴシック" charset="-128"/>
              </a:rPr>
              <a:t>CreateProcess</a:t>
            </a:r>
            <a:r>
              <a:rPr lang="en-US" altLang="zh-CN" dirty="0">
                <a:ea typeface="ＭＳ Ｐゴシック" charset="-128"/>
              </a:rPr>
              <a:t> and manipulate STARTUPINFO structure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Create a socket to remote machine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Then tie socket to standard input, output, and error for </a:t>
            </a:r>
            <a:r>
              <a:rPr lang="en-US" altLang="zh-CN" dirty="0" err="1">
                <a:ea typeface="ＭＳ Ｐゴシック" charset="-128"/>
              </a:rPr>
              <a:t>cmd.exe</a:t>
            </a:r>
            <a:endParaRPr lang="en-US" altLang="zh-CN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zh-CN" b="1" dirty="0" err="1">
                <a:ea typeface="ＭＳ Ｐゴシック" charset="-128"/>
              </a:rPr>
              <a:t>CreateProcess</a:t>
            </a:r>
            <a:r>
              <a:rPr lang="en-US" altLang="zh-CN" dirty="0">
                <a:ea typeface="ＭＳ Ｐゴシック" charset="-128"/>
              </a:rPr>
              <a:t> runs </a:t>
            </a:r>
            <a:r>
              <a:rPr lang="en-US" altLang="zh-CN" dirty="0" err="1">
                <a:ea typeface="ＭＳ Ｐゴシック" charset="-128"/>
              </a:rPr>
              <a:t>cmd.exe</a:t>
            </a:r>
            <a:r>
              <a:rPr lang="en-US" altLang="zh-CN" dirty="0">
                <a:ea typeface="ＭＳ Ｐゴシック" charset="-128"/>
              </a:rPr>
              <a:t> with its window suppressed, to hide 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47278C89-A57A-D046-BA79-71F7CB5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Windows Reverse Shells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3C5082F9-770B-B04A-8928-9942610F6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Multithreaded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Create a socket, two pipes, and two threads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Look for API calls to </a:t>
            </a:r>
            <a:r>
              <a:rPr lang="en-US" altLang="zh-CN" b="1" dirty="0" err="1">
                <a:solidFill>
                  <a:srgbClr val="FF0000"/>
                </a:solidFill>
                <a:ea typeface="ＭＳ Ｐゴシック" charset="-128"/>
              </a:rPr>
              <a:t>CreateThread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and </a:t>
            </a:r>
            <a:r>
              <a:rPr lang="en-US" altLang="zh-CN" b="1" dirty="0" err="1">
                <a:solidFill>
                  <a:srgbClr val="FF0000"/>
                </a:solidFill>
                <a:ea typeface="ＭＳ Ｐゴシック" charset="-128"/>
              </a:rPr>
              <a:t>CreatePipe</a:t>
            </a:r>
            <a:r>
              <a:rPr lang="en-US" altLang="zh-CN" dirty="0">
                <a:ea typeface="ＭＳ Ｐゴシック" charset="-128"/>
              </a:rPr>
              <a:t>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One thread for stdin, one for </a:t>
            </a:r>
            <a:r>
              <a:rPr lang="en-US" altLang="zh-CN" dirty="0" err="1">
                <a:ea typeface="ＭＳ Ｐゴシック" charset="-128"/>
              </a:rPr>
              <a:t>stdout</a:t>
            </a: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B8562-CF88-42BC-A05B-4685CA7C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SUGERUSH</a:t>
            </a:r>
            <a:r>
              <a:rPr lang="zh-CN" altLang="en-US" dirty="0"/>
              <a:t>（</a:t>
            </a:r>
            <a:r>
              <a:rPr lang="en-US" altLang="zh-CN" dirty="0"/>
              <a:t>S1049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65BE3F-A3DA-404F-8709-CA3B79C88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4232"/>
            <a:ext cx="10515600" cy="26263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848172-DBE7-4A3F-A729-6317D7A27187}"/>
              </a:ext>
            </a:extLst>
          </p:cNvPr>
          <p:cNvSpPr txBox="1"/>
          <p:nvPr/>
        </p:nvSpPr>
        <p:spPr>
          <a:xfrm>
            <a:off x="896574" y="5779455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https://attack.mitre.org/software/S1049/</a:t>
            </a:r>
          </a:p>
        </p:txBody>
      </p:sp>
    </p:spTree>
    <p:extLst>
      <p:ext uri="{BB962C8B-B14F-4D97-AF65-F5344CB8AC3E}">
        <p14:creationId xmlns:p14="http://schemas.microsoft.com/office/powerpoint/2010/main" val="279609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F10D59-B39D-AF40-AC58-7FCD5D2F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981076"/>
            <a:ext cx="7961312" cy="868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RATs </a:t>
            </a:r>
            <a:br>
              <a:rPr lang="en-US" altLang="zh-CN" dirty="0">
                <a:ea typeface="ＭＳ Ｐゴシック" charset="-128"/>
              </a:rPr>
            </a:br>
            <a:r>
              <a:rPr lang="en-US" altLang="zh-CN" b="0" dirty="0">
                <a:ea typeface="ＭＳ Ｐゴシック" charset="-128"/>
              </a:rPr>
              <a:t>(Remote Administration Tools)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C3998258-2EF7-4945-8F33-049DD92D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826126"/>
            <a:ext cx="8229600" cy="6000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Ex: Poison Ivy</a:t>
            </a:r>
          </a:p>
        </p:txBody>
      </p:sp>
      <p:pic>
        <p:nvPicPr>
          <p:cNvPr id="16387" name="Picture 3" descr="Screen Shot 2013-10-24 at 8.04.18 AM.png">
            <a:extLst>
              <a:ext uri="{FF2B5EF4-FFF2-40B4-BE49-F238E27FC236}">
                <a16:creationId xmlns:a16="http://schemas.microsoft.com/office/drawing/2014/main" id="{0B8EF86C-7B16-47F9-83D9-5BECB278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23121"/>
            <a:ext cx="6248400" cy="33909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16743-C288-4A62-89D2-A8DEA3F3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697"/>
            <a:ext cx="10515600" cy="333685"/>
          </a:xfrm>
        </p:spPr>
        <p:txBody>
          <a:bodyPr/>
          <a:lstStyle/>
          <a:p>
            <a:r>
              <a:rPr lang="en-US" altLang="zh-CN" dirty="0"/>
              <a:t>gh0st RAT </a:t>
            </a:r>
            <a:r>
              <a:rPr lang="zh-CN" altLang="en-US" dirty="0"/>
              <a:t>（</a:t>
            </a:r>
            <a:r>
              <a:rPr lang="en-US" altLang="zh-CN" dirty="0"/>
              <a:t>S0032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B34D6-A359-47A8-B0DB-D6282A22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38" y="130550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gh0st RAT is a remote access tool (RAT). The source code is public and it has been used by multiple groups.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3ADAB0-58D5-4676-8CD8-6AA071D5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34" y="2301079"/>
            <a:ext cx="8888136" cy="45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E3A8ED65-076A-1842-BFCE-19F1F977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Botnets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43AA02D1-C3E3-FB4E-97C5-8DB79603E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A collection of compromised hosts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Called </a:t>
            </a:r>
            <a:r>
              <a:rPr lang="en-US" altLang="zh-CN" i="1" dirty="0">
                <a:ea typeface="ＭＳ Ｐゴシック" charset="-128"/>
              </a:rPr>
              <a:t>bots </a:t>
            </a:r>
            <a:r>
              <a:rPr lang="en-US" altLang="zh-CN" dirty="0">
                <a:ea typeface="ＭＳ Ｐゴシック" charset="-128"/>
              </a:rPr>
              <a:t>or </a:t>
            </a:r>
            <a:r>
              <a:rPr lang="en-US" altLang="zh-CN" i="1" dirty="0">
                <a:ea typeface="ＭＳ Ｐゴシック" charset="-128"/>
              </a:rPr>
              <a:t>zombies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Adversaries may purchase a subscription to use an existing botnet from a booter/</a:t>
            </a:r>
            <a:r>
              <a:rPr lang="en-US" altLang="zh-CN" dirty="0" err="1">
                <a:ea typeface="ＭＳ Ｐゴシック" charset="-128"/>
              </a:rPr>
              <a:t>stresser</a:t>
            </a:r>
            <a:r>
              <a:rPr lang="en-US" altLang="zh-CN" dirty="0">
                <a:ea typeface="ＭＳ Ｐゴシック" charset="-128"/>
              </a:rPr>
              <a:t> service. 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With a botnet at their disposal, adversaries may perform follow-on activity such as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large-scale Phishing </a:t>
            </a:r>
            <a:r>
              <a:rPr lang="en-US" altLang="zh-CN" dirty="0">
                <a:ea typeface="ＭＳ Ｐゴシック" charset="-128"/>
              </a:rPr>
              <a:t>or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Distributed Denial of Service </a:t>
            </a:r>
            <a:r>
              <a:rPr lang="en-US" altLang="zh-CN" dirty="0">
                <a:ea typeface="ＭＳ Ｐゴシック" charset="-128"/>
              </a:rPr>
              <a:t>(DDoS)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FD4304-1704-404D-95A5-1657822C052D}"/>
              </a:ext>
            </a:extLst>
          </p:cNvPr>
          <p:cNvSpPr txBox="1"/>
          <p:nvPr/>
        </p:nvSpPr>
        <p:spPr>
          <a:xfrm>
            <a:off x="418402" y="6360845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https://attack.mitre.org/techniques/T1583/005/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8A08718-656E-41DB-A257-5D71BC114D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32042" y="785394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RAT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Botnet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有什么区别？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F833B7-350A-4982-B30D-133C67907CB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814AA42-ABFD-4333-A7D7-4933C4652DE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E1ADB47F-C241-488B-95F8-59F58B468A2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711EE89-420C-46CA-8C0F-EAA17BB574C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C7F50869-36AC-4706-AB0C-01441C2A4216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F3DD4381-24D6-4FAF-A041-F864A9557BA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5666AC1-A2CC-463D-BC1C-F929533C6A1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12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55B759B7-2B61-9849-BA38-19BCC90F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Botnets vs. RATs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18B67D6A-CACE-7F40-8765-45541585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Botnet contain many hosts; RATs control fewer hosts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All bots are controlled at once; RATs control victims one by one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RATs are for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targeted attacks</a:t>
            </a:r>
            <a:r>
              <a:rPr lang="en-US" altLang="zh-CN" dirty="0">
                <a:ea typeface="ＭＳ Ｐゴシック" charset="-128"/>
              </a:rPr>
              <a:t>; botnets are used in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mass attacks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9195BF-9A5D-4047-B7F1-9E9D4A2C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>
                <a:ea typeface="宋体" panose="02010600030101010101" pitchFamily="2" charset="-122"/>
              </a:rPr>
              <a:t>BaaS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5EB143-8F7B-4121-AF94-5C2AB934B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0438" y="1989138"/>
            <a:ext cx="7753350" cy="4165600"/>
          </a:xfr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A9BB0-556C-4B02-BCCB-40375CBE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2E58A-150B-4F4A-B89A-4880DC79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下载器和启动器（</a:t>
            </a:r>
            <a:r>
              <a:rPr lang="en-US" altLang="zh-CN" dirty="0"/>
              <a:t>Downloaders and Launchers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后门（</a:t>
            </a:r>
            <a:r>
              <a:rPr lang="en-US" altLang="zh-CN" dirty="0"/>
              <a:t>Backdoor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Reverse Shell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RAT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Botnets</a:t>
            </a:r>
          </a:p>
          <a:p>
            <a:r>
              <a:rPr lang="zh-CN" altLang="en-US" dirty="0"/>
              <a:t>凭证窃取（</a:t>
            </a:r>
            <a:r>
              <a:rPr lang="en-US" altLang="zh-CN" dirty="0"/>
              <a:t>Credential Stealers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>
                <a:solidFill>
                  <a:srgbClr val="FF0000"/>
                </a:solidFill>
              </a:rPr>
              <a:t>Gina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LSASS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Polling Keylogger</a:t>
            </a:r>
          </a:p>
          <a:p>
            <a:r>
              <a:rPr lang="zh-CN" altLang="en-US" dirty="0"/>
              <a:t>持久性机制（</a:t>
            </a:r>
            <a:r>
              <a:rPr lang="en-US" altLang="zh-CN" dirty="0"/>
              <a:t>Persistence Mechanisms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FF0000"/>
                </a:solidFill>
              </a:rPr>
              <a:t>重点：</a:t>
            </a:r>
            <a:r>
              <a:rPr lang="en-US" altLang="zh-CN" dirty="0" err="1">
                <a:solidFill>
                  <a:srgbClr val="FF0000"/>
                </a:solidFill>
              </a:rPr>
              <a:t>AppInit_DLLs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Winlogon</a:t>
            </a:r>
            <a:r>
              <a:rPr lang="en-US" altLang="zh-CN" dirty="0">
                <a:solidFill>
                  <a:srgbClr val="FF0000"/>
                </a:solidFill>
              </a:rPr>
              <a:t> Notify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SvcHost</a:t>
            </a:r>
            <a:r>
              <a:rPr lang="en-US" altLang="zh-CN" dirty="0">
                <a:solidFill>
                  <a:srgbClr val="FF0000"/>
                </a:solidFill>
              </a:rPr>
              <a:t> DLLs</a:t>
            </a:r>
            <a:endParaRPr lang="en-US" altLang="zh-CN" dirty="0"/>
          </a:p>
          <a:p>
            <a:r>
              <a:rPr lang="zh-CN" altLang="en-US" dirty="0"/>
              <a:t>权限提升（</a:t>
            </a:r>
            <a:r>
              <a:rPr lang="en-US" altLang="zh-CN" dirty="0"/>
              <a:t>Privilege Escalation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用户模式</a:t>
            </a:r>
            <a:r>
              <a:rPr lang="en-US" altLang="zh-CN" dirty="0"/>
              <a:t>Rootkits</a:t>
            </a:r>
            <a:r>
              <a:rPr lang="zh-CN" altLang="en-US" dirty="0"/>
              <a:t>（</a:t>
            </a:r>
            <a:r>
              <a:rPr lang="en-US" altLang="zh-CN" dirty="0"/>
              <a:t>User-Mode Rootkits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39792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712D03-6709-4E6A-B9C3-437B81B23B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42938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For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netcat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reverse shell,“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nc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–l –p 80” is running on attacker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machine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or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victim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machine?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4C764C-B36C-4E06-9A7A-62DDD85C0BD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attacker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machine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D1B22C-E25D-4E86-9C2E-4F1605E2AF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victim machine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E07EAEE-174E-4DB4-9E93-981AD91D6C58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F92EAF-31D3-4F2C-BABA-013B21EC14A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0CA02C6-59FF-40FF-B52E-335738E6B55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175989-4606-4561-A969-3222960FF67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9FE75F4-2869-48D1-8CA2-82FDE6DE734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0DC7325-8F89-4C78-925D-7E69921EE43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1F7035F8-3332-4C79-83BC-B47DCF56F2E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7E71761-FBCD-4802-B988-E2574FF73D8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723D26-5302-4C55-BBA0-DDD7C648B5AC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97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17D0E8-4029-4274-B337-9BACAB5919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以下哪种恶意代码类型可以发起大规模网络攻击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9CA8B0-D2F0-4741-A26E-AAE690D3D1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Backdoor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ED9EEB-BF0A-485B-8A12-48B91E05EF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RAT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D595DD-B5CA-4012-8BB1-B187699436C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Botnet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58BAA8-002F-487C-A9D7-0E2D44C1511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Launcher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EC544E-4CDC-44AC-BE99-00FCC454E22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9F95A6-AF2D-49CC-A211-44FD06B4BE8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96C37E-FFF5-4987-B448-291BBD220D2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CA9835-1988-454E-A3DC-76DBF26EB03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C03279E-4CD7-4F88-B06D-BB7F996FB23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D55C65-C9E7-4144-8C77-1B05DD148E6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CBC1258-EED8-40CD-A8E6-B93884F8B32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47DE76C-CD6D-465C-BD73-5BBBC45A88D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9E972411-A5EB-4AC3-9D6A-F99CAB4B4A1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E2481B2-75C0-4E80-AFD4-9C904AD1434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FD9A08-B939-4B79-88DE-0A42A407C79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85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433" y="2795199"/>
            <a:ext cx="8534400" cy="1666554"/>
          </a:xfrm>
        </p:spPr>
        <p:txBody>
          <a:bodyPr>
            <a:normAutofit/>
          </a:bodyPr>
          <a:lstStyle/>
          <a:p>
            <a:r>
              <a:rPr lang="zh-CN" altLang="en-US" dirty="0"/>
              <a:t>凭证窃取（</a:t>
            </a:r>
            <a:r>
              <a:rPr lang="en-US" altLang="zh-CN" dirty="0"/>
              <a:t>Credential Stealers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5701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F328C62-520F-4B67-A87C-58836351F20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恶意代码如何盗取被感染计算机的登录密码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3246A20-9A15-40E9-9D7E-122226FD41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6B8532-D096-4963-AFE1-295FB9FD9A6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7C85D07B-4926-453D-8BD5-EDF72F4E621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AF8EEB0B-A032-4779-8EF1-50CF6C5C206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00A2911D-554A-4FC3-851C-E27AFCB2B37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B928644F-9E5A-400B-BE62-20D2D7F6D5A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EFBC126-428D-4CF8-AB2F-EB0E07681F9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8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C6268CA1-CDFA-204C-B796-42008BD1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>
                <a:latin typeface="宋体" panose="02010600030101010101" pitchFamily="2" charset="-122"/>
              </a:rPr>
              <a:t>凭证窃取</a:t>
            </a: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24DA784A-6D95-2248-83F1-D0D98358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latin typeface="宋体" panose="02010600030101010101" pitchFamily="2" charset="-122"/>
              </a:rPr>
              <a:t>窃取账号的用户名和密码</a:t>
            </a:r>
            <a:endParaRPr lang="en-US" altLang="zh-CN" sz="3600" dirty="0">
              <a:latin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zh-CN" sz="3600" dirty="0">
                <a:ea typeface="ＭＳ Ｐゴシック" charset="-128"/>
              </a:rPr>
              <a:t>Three types</a:t>
            </a:r>
          </a:p>
          <a:p>
            <a:pPr lvl="1" eaLnBrk="1" hangingPunct="1">
              <a:defRPr/>
            </a:pPr>
            <a:r>
              <a:rPr lang="en-US" altLang="zh-CN" sz="3200" dirty="0">
                <a:solidFill>
                  <a:srgbClr val="FF0000"/>
                </a:solidFill>
                <a:ea typeface="ＭＳ Ｐゴシック" charset="-128"/>
              </a:rPr>
              <a:t>Wait</a:t>
            </a:r>
            <a:r>
              <a:rPr lang="en-US" altLang="zh-CN" sz="3200" dirty="0">
                <a:ea typeface="ＭＳ Ｐゴシック" charset="-128"/>
              </a:rPr>
              <a:t> for user to log in and steal credentials</a:t>
            </a:r>
          </a:p>
          <a:p>
            <a:pPr lvl="1" eaLnBrk="1" hangingPunct="1">
              <a:defRPr/>
            </a:pPr>
            <a:r>
              <a:rPr lang="en-US" altLang="zh-CN" sz="3200" dirty="0">
                <a:solidFill>
                  <a:srgbClr val="FF0000"/>
                </a:solidFill>
                <a:ea typeface="ＭＳ Ｐゴシック" charset="-128"/>
              </a:rPr>
              <a:t>Dump</a:t>
            </a:r>
            <a:r>
              <a:rPr lang="en-US" altLang="zh-CN" sz="3200" dirty="0">
                <a:ea typeface="ＭＳ Ｐゴシック" charset="-128"/>
              </a:rPr>
              <a:t> stored data, such as password hashes</a:t>
            </a:r>
          </a:p>
          <a:p>
            <a:pPr lvl="1" eaLnBrk="1" hangingPunct="1">
              <a:defRPr/>
            </a:pPr>
            <a:r>
              <a:rPr lang="en-US" altLang="zh-CN" sz="3200" dirty="0">
                <a:solidFill>
                  <a:srgbClr val="FF0000"/>
                </a:solidFill>
                <a:ea typeface="ＭＳ Ｐゴシック" charset="-128"/>
              </a:rPr>
              <a:t>Log</a:t>
            </a:r>
            <a:r>
              <a:rPr lang="en-US" altLang="zh-CN" sz="3200" dirty="0">
                <a:ea typeface="ＭＳ Ｐゴシック" charset="-128"/>
              </a:rPr>
              <a:t> keystrokes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B6939E85-FD50-3442-B9E8-9FEFC756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GINA Interception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860425A2-4344-A348-96C9-0DBC14AB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Windows XP's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Graphical Identification and Authentication</a:t>
            </a:r>
            <a:r>
              <a:rPr lang="en-US" altLang="zh-CN" dirty="0">
                <a:ea typeface="ＭＳ Ｐゴシック" charset="-128"/>
              </a:rPr>
              <a:t> (GINA)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Intended to allow </a:t>
            </a:r>
            <a:r>
              <a:rPr lang="en-US" altLang="zh-CN" b="1" dirty="0">
                <a:solidFill>
                  <a:srgbClr val="FF0000"/>
                </a:solidFill>
                <a:ea typeface="ＭＳ Ｐゴシック" charset="-128"/>
              </a:rPr>
              <a:t>third parties </a:t>
            </a:r>
            <a:r>
              <a:rPr lang="en-US" altLang="zh-CN" dirty="0">
                <a:ea typeface="ＭＳ Ｐゴシック" charset="-128"/>
              </a:rPr>
              <a:t>to customize logon process for RFID or smart cards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Intercepted by malware to steal credentials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95355-504E-2541-A6CA-826A967A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>
                <a:ea typeface="ＭＳ Ｐゴシック" panose="020B0600070205080204" pitchFamily="34" charset="-128"/>
              </a:rPr>
              <a:t>GINA Interception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70FB1-6755-8245-91C2-EF4736DD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dirty="0">
                <a:ea typeface="ＭＳ Ｐゴシック" panose="020B0600070205080204" pitchFamily="34" charset="-128"/>
              </a:rPr>
              <a:t>GINA is implemented in </a:t>
            </a:r>
            <a:r>
              <a:rPr lang="en-US" altLang="zh-CN" b="1" dirty="0">
                <a:ea typeface="ＭＳ Ｐゴシック" panose="020B0600070205080204" pitchFamily="34" charset="-128"/>
              </a:rPr>
              <a:t>msgina.dll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dirty="0">
                <a:ea typeface="ＭＳ Ｐゴシック" panose="020B0600070205080204" pitchFamily="34" charset="-128"/>
              </a:rPr>
              <a:t>Loaded by </a:t>
            </a:r>
            <a:r>
              <a:rPr lang="en-US" altLang="zh-CN" dirty="0" err="1">
                <a:ea typeface="ＭＳ Ｐゴシック" panose="020B0600070205080204" pitchFamily="34" charset="-128"/>
              </a:rPr>
              <a:t>WinLogon</a:t>
            </a:r>
            <a:r>
              <a:rPr lang="en-US" altLang="zh-CN" dirty="0">
                <a:ea typeface="ＭＳ Ｐゴシック" panose="020B0600070205080204" pitchFamily="34" charset="-128"/>
              </a:rPr>
              <a:t> executable during logon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2800" dirty="0" err="1">
                <a:ea typeface="ＭＳ Ｐゴシック" panose="020B0600070205080204" pitchFamily="34" charset="-128"/>
              </a:rPr>
              <a:t>WinLogon</a:t>
            </a:r>
            <a:r>
              <a:rPr lang="en-US" altLang="zh-CN" sz="2800" dirty="0">
                <a:ea typeface="ＭＳ Ｐゴシック" panose="020B0600070205080204" pitchFamily="34" charset="-128"/>
              </a:rPr>
              <a:t> also loads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third-party</a:t>
            </a:r>
            <a:r>
              <a:rPr lang="en-US" altLang="zh-CN" sz="2800" dirty="0">
                <a:ea typeface="ＭＳ Ｐゴシック" panose="020B0600070205080204" pitchFamily="34" charset="-128"/>
              </a:rPr>
              <a:t> customizations in DLLs loaded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between</a:t>
            </a:r>
            <a:r>
              <a:rPr lang="en-US" altLang="zh-CN" sz="2800" dirty="0">
                <a:ea typeface="ＭＳ Ｐゴシック" panose="020B0600070205080204" pitchFamily="34" charset="-128"/>
              </a:rPr>
              <a:t> </a:t>
            </a:r>
            <a:r>
              <a:rPr lang="en-US" altLang="zh-CN" sz="2800" dirty="0" err="1">
                <a:ea typeface="ＭＳ Ｐゴシック" panose="020B0600070205080204" pitchFamily="34" charset="-128"/>
              </a:rPr>
              <a:t>WinLogon</a:t>
            </a:r>
            <a:r>
              <a:rPr lang="en-US" altLang="zh-CN" sz="2800" dirty="0">
                <a:ea typeface="ＭＳ Ｐゴシック" panose="020B0600070205080204" pitchFamily="34" charset="-128"/>
              </a:rPr>
              <a:t> and GINA</a:t>
            </a:r>
          </a:p>
          <a:p>
            <a:pPr>
              <a:buFont typeface="Wingdings" pitchFamily="2" charset="2"/>
              <a:buChar char="l"/>
              <a:defRPr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196C8D91-8580-E945-BF83-C5EF9CC3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GINA Registry Key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2202D2D6-38FB-1E48-8B5C-D55DCBF5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HKLM\SOFTWARE\Microsoft\Windows NT\CurrentVersion\</a:t>
            </a:r>
            <a:r>
              <a:rPr lang="en-US" altLang="zh-CN" dirty="0" err="1">
                <a:ea typeface="ＭＳ Ｐゴシック" charset="-128"/>
              </a:rPr>
              <a:t>Winlogon</a:t>
            </a:r>
            <a:r>
              <a:rPr lang="en-US" altLang="zh-CN" dirty="0">
                <a:ea typeface="ＭＳ Ｐゴシック" charset="-128"/>
              </a:rPr>
              <a:t>\</a:t>
            </a:r>
            <a:r>
              <a:rPr lang="en-US" altLang="zh-CN" dirty="0" err="1">
                <a:solidFill>
                  <a:srgbClr val="FF0000"/>
                </a:solidFill>
                <a:ea typeface="ＭＳ Ｐゴシック" charset="-128"/>
              </a:rPr>
              <a:t>GinaDLL</a:t>
            </a:r>
            <a:endParaRPr lang="en-US" altLang="zh-CN" dirty="0">
              <a:solidFill>
                <a:srgbClr val="FF00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Contains third-party DLLs to be loaded by </a:t>
            </a:r>
            <a:r>
              <a:rPr lang="en-US" altLang="zh-CN" dirty="0" err="1">
                <a:ea typeface="ＭＳ Ｐゴシック" charset="-128"/>
              </a:rPr>
              <a:t>WinLogon</a:t>
            </a:r>
            <a:endParaRPr lang="en-US" altLang="zh-CN" dirty="0">
              <a:ea typeface="ＭＳ Ｐゴシック" charset="-128"/>
            </a:endParaRPr>
          </a:p>
        </p:txBody>
      </p:sp>
      <p:pic>
        <p:nvPicPr>
          <p:cNvPr id="24579" name="Picture 3" descr="Screen Shot 2013-10-24 at 8.13.04 AM.png">
            <a:extLst>
              <a:ext uri="{FF2B5EF4-FFF2-40B4-BE49-F238E27FC236}">
                <a16:creationId xmlns:a16="http://schemas.microsoft.com/office/drawing/2014/main" id="{E719A679-9716-42DB-BB70-75D774A5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4367213"/>
            <a:ext cx="7721600" cy="1714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259A065-246A-46DA-8B0B-9BF486440916}"/>
              </a:ext>
            </a:extLst>
          </p:cNvPr>
          <p:cNvSpPr/>
          <p:nvPr/>
        </p:nvSpPr>
        <p:spPr>
          <a:xfrm>
            <a:off x="4947920" y="4367214"/>
            <a:ext cx="2265680" cy="11090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BFC2941-3FF0-A041-8E75-4E84048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MITM Attack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7A988F2D-E6B8-9347-AE62-E300446F9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Malicious DLL must export all functions the real </a:t>
            </a:r>
            <a:r>
              <a:rPr lang="en-US" altLang="zh-CN" i="1" dirty="0">
                <a:ea typeface="ＭＳ Ｐゴシック" charset="-128"/>
              </a:rPr>
              <a:t>msgina.dll</a:t>
            </a:r>
            <a:r>
              <a:rPr lang="en-US" altLang="zh-CN" dirty="0">
                <a:ea typeface="ＭＳ Ｐゴシック" charset="-128"/>
              </a:rPr>
              <a:t> does, to act as a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MITM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More than 15 functions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Most start with </a:t>
            </a:r>
            <a:r>
              <a:rPr lang="en-US" altLang="zh-CN" b="1" dirty="0" err="1">
                <a:solidFill>
                  <a:srgbClr val="FF0000"/>
                </a:solidFill>
                <a:latin typeface="Courier" charset="0"/>
                <a:ea typeface="ＭＳ Ｐゴシック" charset="-128"/>
              </a:rPr>
              <a:t>Wlx</a:t>
            </a:r>
            <a:endParaRPr lang="en-US" altLang="zh-CN" b="1" dirty="0">
              <a:solidFill>
                <a:srgbClr val="FF0000"/>
              </a:solidFill>
              <a:latin typeface="Courier" charset="0"/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zh-CN" sz="3200" dirty="0">
                <a:ea typeface="ＭＳ Ｐゴシック" charset="-128"/>
              </a:rPr>
              <a:t>Indicator</a:t>
            </a:r>
          </a:p>
          <a:p>
            <a:pPr lvl="1" eaLnBrk="1" hangingPunct="1">
              <a:defRPr/>
            </a:pPr>
            <a:r>
              <a:rPr lang="en-US" altLang="zh-CN" sz="3200" dirty="0">
                <a:ea typeface="ＭＳ Ｐゴシック" charset="-128"/>
              </a:rPr>
              <a:t>Malware DLL exporting a lot of </a:t>
            </a:r>
            <a:r>
              <a:rPr lang="en-US" altLang="zh-CN" sz="3200" b="1" dirty="0" err="1">
                <a:latin typeface="Courier" charset="0"/>
                <a:ea typeface="ＭＳ Ｐゴシック" charset="-128"/>
              </a:rPr>
              <a:t>Wlx</a:t>
            </a:r>
            <a:r>
              <a:rPr lang="en-US" altLang="zh-CN" sz="3200" b="1" dirty="0">
                <a:latin typeface="Courier" charset="0"/>
                <a:ea typeface="ＭＳ Ｐゴシック" charset="-128"/>
              </a:rPr>
              <a:t> </a:t>
            </a:r>
            <a:r>
              <a:rPr lang="en-US" altLang="zh-CN" sz="3200" dirty="0">
                <a:ea typeface="ＭＳ Ｐゴシック" charset="-128"/>
              </a:rPr>
              <a:t>functions is probably a GINA interceptor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94E78A83-616B-6942-A671-7A79069F5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735844"/>
            <a:ext cx="8229600" cy="529304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zh-CN" sz="2800" dirty="0">
                <a:ea typeface="ＭＳ Ｐゴシック" charset="-128"/>
              </a:rPr>
              <a:t>Most exports simply call through to the 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real functions </a:t>
            </a:r>
            <a:r>
              <a:rPr lang="en-US" altLang="zh-CN" sz="2800" dirty="0">
                <a:ea typeface="ＭＳ Ｐゴシック" charset="-128"/>
              </a:rPr>
              <a:t>in </a:t>
            </a:r>
            <a:r>
              <a:rPr lang="en-US" altLang="zh-CN" sz="2800" i="1" dirty="0">
                <a:ea typeface="ＭＳ Ｐゴシック" charset="-128"/>
              </a:rPr>
              <a:t>msgina.dll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altLang="zh-CN" sz="2800" dirty="0">
                <a:ea typeface="ＭＳ Ｐゴシック" charset="-128"/>
              </a:rPr>
              <a:t>At 2, the malware logs the 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credentials</a:t>
            </a:r>
            <a:r>
              <a:rPr lang="en-US" altLang="zh-CN" sz="2800" dirty="0">
                <a:ea typeface="ＭＳ Ｐゴシック" charset="-128"/>
              </a:rPr>
              <a:t>(username, domain, password, old password) to the file %</a:t>
            </a:r>
            <a:r>
              <a:rPr lang="en-US" altLang="zh-CN" sz="2800" dirty="0" err="1">
                <a:ea typeface="ＭＳ Ｐゴシック" charset="-128"/>
              </a:rPr>
              <a:t>SystemRoot</a:t>
            </a:r>
            <a:r>
              <a:rPr lang="en-US" altLang="zh-CN" sz="2800" dirty="0">
                <a:ea typeface="ＭＳ Ｐゴシック" charset="-128"/>
              </a:rPr>
              <a:t>%\system32\drivers\tcpudp.sys</a:t>
            </a:r>
          </a:p>
        </p:txBody>
      </p:sp>
      <p:pic>
        <p:nvPicPr>
          <p:cNvPr id="26627" name="Picture 3" descr="Screen Shot 2013-10-24 at 8.17.21 AM.png">
            <a:extLst>
              <a:ext uri="{FF2B5EF4-FFF2-40B4-BE49-F238E27FC236}">
                <a16:creationId xmlns:a16="http://schemas.microsoft.com/office/drawing/2014/main" id="{5C5B8E38-FEED-430A-B209-4DB7AC13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56" y="3246178"/>
            <a:ext cx="7316767" cy="3074472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下载器和启动器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Downloaders and Launchers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040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3099C360-525D-A24A-972C-46FEA7B2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5344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Hash Dumping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3AC7D87-D2F4-2545-ACBC-DA95EF062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123440"/>
            <a:ext cx="8229600" cy="400272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Windows login passwords are stored as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LM</a:t>
            </a:r>
            <a:r>
              <a:rPr lang="en-US" altLang="zh-CN" dirty="0">
                <a:ea typeface="ＭＳ Ｐゴシック" charset="-128"/>
              </a:rPr>
              <a:t> or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NTLM</a:t>
            </a:r>
            <a:r>
              <a:rPr lang="en-US" altLang="zh-CN" dirty="0">
                <a:ea typeface="ＭＳ Ｐゴシック" charset="-128"/>
              </a:rPr>
              <a:t> hashes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Hashes can be used directly to authenticate (pass-the-hash attack)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Or cracked offline to find plaintext passwords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FFFB7-35EB-4286-AAD3-56B5C186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ＭＳ Ｐゴシック" charset="-128"/>
              </a:rPr>
              <a:t>Hash Dumping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CEFACD-0495-4724-9CA2-88A838A14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ea typeface="ＭＳ Ｐゴシック" charset="-128"/>
              </a:rPr>
              <a:t>Pwdump</a:t>
            </a:r>
            <a:r>
              <a:rPr lang="en-US" altLang="zh-CN" dirty="0">
                <a:ea typeface="ＭＳ Ｐゴシック" charset="-128"/>
              </a:rPr>
              <a:t> and Pass-the-Hash Toolkit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Free hacking tools that provide hash dumping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Open-source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Code re-used in malware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Modified to bypass antivirus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42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22AE7DAE-C0F2-7C4B-9002-68F59587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Pwdump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92768B09-15AA-A145-8445-E4A13ED2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Injects a DLL into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LSASS</a:t>
            </a:r>
            <a:r>
              <a:rPr lang="en-US" altLang="zh-CN" dirty="0">
                <a:ea typeface="ＭＳ Ｐゴシック" charset="-128"/>
              </a:rPr>
              <a:t> (Local Security Authority Subsystem Service) process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To get hashes from the SAM (Security Account Manager) database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Injected DLL runs inside another process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Gets all the privileges of that process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LSASS is a common target</a:t>
            </a:r>
          </a:p>
          <a:p>
            <a:pPr lvl="2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High privileges</a:t>
            </a:r>
          </a:p>
          <a:p>
            <a:pPr lvl="2" eaLnBrk="1" hangingPunct="1">
              <a:defRPr/>
            </a:pPr>
            <a:r>
              <a:rPr lang="en-US" altLang="zh-CN" dirty="0">
                <a:ea typeface="ＭＳ Ｐゴシック" charset="-128"/>
              </a:rPr>
              <a:t>Access to many useful API functions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26223ED7-14AC-2044-A49F-180F81F8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Pwdump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67225CF-034E-EA49-BB2D-630F4F7B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Pwdump</a:t>
            </a:r>
            <a:r>
              <a:rPr lang="en-US" altLang="zh-CN" dirty="0">
                <a:ea typeface="ＭＳ Ｐゴシック" charset="-128"/>
              </a:rPr>
              <a:t> injects </a:t>
            </a:r>
            <a:r>
              <a:rPr lang="en-US" altLang="zh-CN" i="1" dirty="0">
                <a:ea typeface="ＭＳ Ｐゴシック" charset="-128"/>
              </a:rPr>
              <a:t>lsaext.dll </a:t>
            </a:r>
            <a:r>
              <a:rPr lang="en-US" altLang="zh-CN" dirty="0">
                <a:ea typeface="ＭＳ Ｐゴシック" charset="-128"/>
              </a:rPr>
              <a:t>into </a:t>
            </a:r>
            <a:r>
              <a:rPr lang="en-US" altLang="zh-CN" i="1" dirty="0">
                <a:ea typeface="ＭＳ Ｐゴシック" charset="-128"/>
              </a:rPr>
              <a:t>lsass.exe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Calls </a:t>
            </a:r>
            <a:r>
              <a:rPr lang="en-US" altLang="zh-CN" b="1" dirty="0" err="1">
                <a:latin typeface="Courier" charset="0"/>
                <a:ea typeface="ＭＳ Ｐゴシック" charset="-128"/>
              </a:rPr>
              <a:t>GetHash</a:t>
            </a:r>
            <a:r>
              <a:rPr lang="en-US" altLang="zh-CN" dirty="0">
                <a:ea typeface="ＭＳ Ｐゴシック" charset="-128"/>
              </a:rPr>
              <a:t>, an export of </a:t>
            </a:r>
            <a:r>
              <a:rPr lang="en-US" altLang="zh-CN" i="1" dirty="0">
                <a:ea typeface="ＭＳ Ｐゴシック" charset="-128"/>
              </a:rPr>
              <a:t>lsaext.dll 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Hash extraction uses undocumented Windows function calls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Attackers may change the name of the </a:t>
            </a:r>
            <a:r>
              <a:rPr lang="en-US" altLang="zh-CN" b="1" dirty="0" err="1">
                <a:latin typeface="Courier" charset="0"/>
                <a:ea typeface="ＭＳ Ｐゴシック" charset="-128"/>
              </a:rPr>
              <a:t>GetHash</a:t>
            </a:r>
            <a:r>
              <a:rPr lang="en-US" altLang="zh-CN" dirty="0">
                <a:ea typeface="ＭＳ Ｐゴシック" charset="-128"/>
              </a:rPr>
              <a:t> function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FC06FAD1-1E89-A74B-A41A-BA8E0F4C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Pwdump Variant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A5AA12CC-7CB7-D24A-912F-F6A756B7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altLang="zh-CN" sz="2800" i="1" dirty="0">
                <a:ea typeface="ＭＳ Ｐゴシック" charset="-128"/>
              </a:rPr>
              <a:t>samsrv.dll </a:t>
            </a:r>
            <a:r>
              <a:rPr lang="en-US" altLang="zh-CN" sz="2800" dirty="0">
                <a:ea typeface="ＭＳ Ｐゴシック" charset="-128"/>
              </a:rPr>
              <a:t>to access the SAM</a:t>
            </a:r>
          </a:p>
          <a:p>
            <a:pPr lvl="1" eaLnBrk="1" hangingPunct="1">
              <a:defRPr/>
            </a:pPr>
            <a:r>
              <a:rPr lang="en-US" altLang="zh-CN" sz="2400" dirty="0" err="1">
                <a:ea typeface="ＭＳ Ｐゴシック" charset="-128"/>
              </a:rPr>
              <a:t>SamIConnect</a:t>
            </a:r>
            <a:endParaRPr lang="en-US" altLang="zh-CN" sz="2400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zh-CN" sz="2400" dirty="0" err="1">
                <a:ea typeface="ＭＳ Ｐゴシック" charset="-128"/>
              </a:rPr>
              <a:t>SamrQueryInformationUser</a:t>
            </a:r>
            <a:endParaRPr lang="en-US" altLang="zh-CN" sz="2400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zh-CN" sz="2400" b="1" dirty="0" err="1">
                <a:ea typeface="ＭＳ Ｐゴシック" charset="-128"/>
              </a:rPr>
              <a:t>SamIGetPrivateData</a:t>
            </a:r>
            <a:endParaRPr lang="en-US" altLang="zh-CN" sz="2400" b="1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zh-CN" sz="2800" i="1" dirty="0">
                <a:ea typeface="ＭＳ Ｐゴシック" charset="-128"/>
              </a:rPr>
              <a:t>advapi32.dll </a:t>
            </a:r>
            <a:r>
              <a:rPr lang="en-US" altLang="zh-CN" sz="2800" dirty="0">
                <a:ea typeface="ＭＳ Ｐゴシック" charset="-128"/>
              </a:rPr>
              <a:t>to decrypt the hashes</a:t>
            </a:r>
            <a:endParaRPr lang="en-US" altLang="zh-CN" sz="2800" i="1" dirty="0"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zh-CN" sz="2400" b="1" dirty="0">
                <a:ea typeface="ＭＳ Ｐゴシック" charset="-128"/>
              </a:rPr>
              <a:t>SystemFunction025</a:t>
            </a:r>
          </a:p>
          <a:p>
            <a:pPr lvl="1" eaLnBrk="1" hangingPunct="1">
              <a:defRPr/>
            </a:pPr>
            <a:r>
              <a:rPr lang="en-US" altLang="zh-CN" sz="2400" b="1" dirty="0">
                <a:ea typeface="ＭＳ Ｐゴシック" charset="-128"/>
              </a:rPr>
              <a:t>SystemFunction027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All undocumented functions</a:t>
            </a:r>
            <a:endParaRPr lang="en-US" altLang="zh-CN" sz="2800" b="1" dirty="0">
              <a:ea typeface="ＭＳ Ｐゴシック" charset="-128"/>
            </a:endParaRPr>
          </a:p>
          <a:p>
            <a:pPr lvl="1"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E669F8A2-D1A2-054F-95EF-E9388F75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4C56388-0FF3-6C45-BBA1-AEABCA80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pic>
        <p:nvPicPr>
          <p:cNvPr id="32771" name="Picture 3" descr="Screen Shot 2013-10-24 at 8.28.53 AM.png">
            <a:extLst>
              <a:ext uri="{FF2B5EF4-FFF2-40B4-BE49-F238E27FC236}">
                <a16:creationId xmlns:a16="http://schemas.microsoft.com/office/drawing/2014/main" id="{CB23489B-752C-48A7-8538-6274CDB6B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4" y="839788"/>
            <a:ext cx="7646987" cy="5294312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8C6D79B4-453A-994D-9052-9A7CBE25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350"/>
            <a:ext cx="8229600" cy="977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Pass-the-Hash Toolkit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9D51E7E3-66B4-D743-B63A-4B0A440DE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81101"/>
            <a:ext cx="8229600" cy="49450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Injects a DLL into </a:t>
            </a:r>
            <a:r>
              <a:rPr lang="en-US" altLang="zh-CN" i="1" dirty="0">
                <a:ea typeface="ＭＳ Ｐゴシック" charset="-128"/>
              </a:rPr>
              <a:t>lsass.exe </a:t>
            </a:r>
            <a:r>
              <a:rPr lang="en-US" altLang="zh-CN" dirty="0">
                <a:ea typeface="ＭＳ Ｐゴシック" charset="-128"/>
              </a:rPr>
              <a:t>to get hashes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Program named </a:t>
            </a:r>
            <a:r>
              <a:rPr lang="en-US" altLang="zh-CN" b="1" dirty="0" err="1">
                <a:ea typeface="ＭＳ Ｐゴシック" charset="-128"/>
              </a:rPr>
              <a:t>whosthere</a:t>
            </a:r>
            <a:r>
              <a:rPr lang="en-US" altLang="zh-CN" b="1" dirty="0">
                <a:ea typeface="ＭＳ Ｐゴシック" charset="-128"/>
              </a:rPr>
              <a:t>-alt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Uses different API functions than </a:t>
            </a:r>
            <a:r>
              <a:rPr lang="en-US" altLang="zh-CN" dirty="0" err="1">
                <a:ea typeface="ＭＳ Ｐゴシック" charset="-128"/>
              </a:rPr>
              <a:t>Pwdump</a:t>
            </a:r>
            <a:endParaRPr lang="en-US" altLang="zh-CN" dirty="0">
              <a:ea typeface="ＭＳ Ｐゴシック" charset="-128"/>
            </a:endParaRPr>
          </a:p>
        </p:txBody>
      </p:sp>
      <p:pic>
        <p:nvPicPr>
          <p:cNvPr id="33795" name="Picture 3" descr="Screen Shot 2013-10-24 at 8.36.50 AM.png">
            <a:extLst>
              <a:ext uri="{FF2B5EF4-FFF2-40B4-BE49-F238E27FC236}">
                <a16:creationId xmlns:a16="http://schemas.microsoft.com/office/drawing/2014/main" id="{41938B24-1BEA-403F-9F64-98BB84EF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65" y="3201886"/>
            <a:ext cx="7581900" cy="3543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2C91D-E47D-4F2B-AA15-D7A71189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 Credential Dumping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C37F59-216F-4747-9A19-4E21C0D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957" y="1825625"/>
            <a:ext cx="7276086" cy="4351338"/>
          </a:xfrm>
        </p:spPr>
      </p:pic>
    </p:spTree>
    <p:extLst>
      <p:ext uri="{BB962C8B-B14F-4D97-AF65-F5344CB8AC3E}">
        <p14:creationId xmlns:p14="http://schemas.microsoft.com/office/powerpoint/2010/main" val="55601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C4F07-0049-4A48-988C-E62322D4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dirty="0"/>
              <a:t>OS Credential Dumping: LSASS Memory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B8895-1FBD-434F-BFEE-3D2AC060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LSASS process memory can be dumped from the target host and analyzed on a local system.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procdump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CN" dirty="0" err="1"/>
              <a:t>procdump</a:t>
            </a:r>
            <a:r>
              <a:rPr lang="en-US" altLang="zh-CN" dirty="0"/>
              <a:t> -ma lsass.exe </a:t>
            </a:r>
            <a:r>
              <a:rPr lang="en-US" altLang="zh-CN" dirty="0" err="1"/>
              <a:t>lsass_dump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mimikatz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CN" dirty="0" err="1"/>
              <a:t>sekurlsa</a:t>
            </a:r>
            <a:r>
              <a:rPr lang="en-US" altLang="zh-CN" dirty="0"/>
              <a:t>::Minidump </a:t>
            </a:r>
            <a:r>
              <a:rPr lang="en-US" altLang="zh-CN" dirty="0" err="1"/>
              <a:t>lsassdump.dmp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 err="1"/>
              <a:t>sekurlsa</a:t>
            </a:r>
            <a:r>
              <a:rPr lang="en-US" altLang="zh-CN" dirty="0"/>
              <a:t>::</a:t>
            </a:r>
            <a:r>
              <a:rPr lang="en-US" altLang="zh-CN" dirty="0" err="1"/>
              <a:t>logonPasswords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comsvcs.dll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rundll32.exe C:\Windows\System32\comsvcs.dll </a:t>
            </a:r>
            <a:r>
              <a:rPr lang="en-US" altLang="zh-CN" dirty="0" err="1"/>
              <a:t>MiniDump</a:t>
            </a:r>
            <a:r>
              <a:rPr lang="en-US" altLang="zh-CN" dirty="0"/>
              <a:t> PID </a:t>
            </a:r>
            <a:r>
              <a:rPr lang="en-US" altLang="zh-CN" dirty="0" err="1"/>
              <a:t>lsass.dmp</a:t>
            </a:r>
            <a:r>
              <a:rPr lang="en-US" altLang="zh-CN" dirty="0"/>
              <a:t> full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6CAA33-4D6E-472A-ADD3-194871616545}"/>
              </a:ext>
            </a:extLst>
          </p:cNvPr>
          <p:cNvSpPr txBox="1"/>
          <p:nvPr/>
        </p:nvSpPr>
        <p:spPr>
          <a:xfrm>
            <a:off x="359679" y="6377622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https://attack.mitre.org/techniques/T1003/001/</a:t>
            </a:r>
          </a:p>
        </p:txBody>
      </p:sp>
    </p:spTree>
    <p:extLst>
      <p:ext uri="{BB962C8B-B14F-4D97-AF65-F5344CB8AC3E}">
        <p14:creationId xmlns:p14="http://schemas.microsoft.com/office/powerpoint/2010/main" val="2732768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449E5-0353-4029-9B38-99DEB09C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D4890-A597-4062-9BDC-CB4EFFAC3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C9CC8E-A7E2-4737-9A52-00408C2D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" y="0"/>
            <a:ext cx="1208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30E9B7A3-82BF-A24A-BF0C-81247559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/>
              <a:t>下载器（</a:t>
            </a:r>
            <a:r>
              <a:rPr lang="en-US" altLang="zh-CN" dirty="0"/>
              <a:t>Downloaders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568F9BC4-3FD2-3041-8B7B-FFF7B0E2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Download</a:t>
            </a:r>
            <a:r>
              <a:rPr lang="en-US" altLang="zh-CN" dirty="0">
                <a:ea typeface="ＭＳ Ｐゴシック" charset="-128"/>
              </a:rPr>
              <a:t> another piece of malware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b="1" dirty="0" err="1">
                <a:ea typeface="ＭＳ Ｐゴシック" charset="-128"/>
              </a:rPr>
              <a:t>URLDownloadtoFileA</a:t>
            </a:r>
            <a:endParaRPr lang="en-US" altLang="zh-CN" dirty="0">
              <a:ea typeface="ＭＳ Ｐゴシック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Execute</a:t>
            </a:r>
            <a:r>
              <a:rPr lang="en-US" altLang="zh-CN" dirty="0">
                <a:ea typeface="ＭＳ Ｐゴシック" charset="-128"/>
              </a:rPr>
              <a:t> it on the local system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b="1" dirty="0" err="1">
                <a:ea typeface="ＭＳ Ｐゴシック" charset="-128"/>
              </a:rPr>
              <a:t>WinExec</a:t>
            </a:r>
            <a:endParaRPr lang="en-US" altLang="zh-CN" b="1" dirty="0">
              <a:ea typeface="ＭＳ Ｐゴシック" charset="-128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 err="1">
                <a:ea typeface="ＭＳ Ｐゴシック" charset="-128"/>
              </a:rPr>
              <a:t>WinExec</a:t>
            </a:r>
            <a:r>
              <a:rPr lang="en-US" altLang="zh-CN" dirty="0">
                <a:ea typeface="ＭＳ Ｐゴシック" charset="-128"/>
              </a:rPr>
              <a:t>('notepad.exe', </a:t>
            </a:r>
            <a:r>
              <a:rPr lang="en-US" altLang="zh-CN" dirty="0">
                <a:solidFill>
                  <a:schemeClr val="accent1"/>
                </a:solidFill>
                <a:ea typeface="ＭＳ Ｐゴシック" charset="-128"/>
              </a:rPr>
              <a:t>SW_HIDE</a:t>
            </a:r>
            <a:r>
              <a:rPr lang="en-US" altLang="zh-CN" dirty="0">
                <a:ea typeface="ＭＳ Ｐゴシック" charset="-128"/>
              </a:rPr>
              <a:t>);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AD173320-3B70-A145-99E2-F63D3300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Keystroke Logging</a:t>
            </a:r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FA6083CE-551C-9240-9BC5-1A9E3ABB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Kernel-Based</a:t>
            </a:r>
            <a:r>
              <a:rPr lang="en-US" altLang="zh-CN" dirty="0">
                <a:ea typeface="ＭＳ Ｐゴシック" charset="-128"/>
              </a:rPr>
              <a:t> Keyloggers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Difficult to detect with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user-mode</a:t>
            </a:r>
            <a:r>
              <a:rPr lang="en-US" altLang="zh-CN" dirty="0">
                <a:ea typeface="ＭＳ Ｐゴシック" charset="-128"/>
              </a:rPr>
              <a:t> applications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Frequently part of a rootkit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Act as keyboard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drivers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Bypass user-space programs and protections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F8D71BC-8CE4-B842-AA20-5F609335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Keystroke Logging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394D91B2-6523-9446-971F-634E5CA5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User-Space</a:t>
            </a:r>
            <a:r>
              <a:rPr lang="en-US" altLang="zh-CN" sz="2800" dirty="0">
                <a:ea typeface="ＭＳ Ｐゴシック" charset="-128"/>
              </a:rPr>
              <a:t> Keyloggers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Use Windows API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Implemented with </a:t>
            </a:r>
            <a:r>
              <a:rPr lang="en-US" altLang="zh-CN" sz="2400" i="1" dirty="0">
                <a:ea typeface="ＭＳ Ｐゴシック" charset="-128"/>
              </a:rPr>
              <a:t>hooking</a:t>
            </a:r>
            <a:r>
              <a:rPr lang="en-US" altLang="zh-CN" sz="2400" dirty="0">
                <a:ea typeface="ＭＳ Ｐゴシック" charset="-128"/>
              </a:rPr>
              <a:t> or </a:t>
            </a:r>
            <a:r>
              <a:rPr lang="en-US" altLang="zh-CN" sz="2400" i="1" dirty="0">
                <a:ea typeface="ＭＳ Ｐゴシック" charset="-128"/>
              </a:rPr>
              <a:t>polling</a:t>
            </a:r>
            <a:endParaRPr lang="en-US" altLang="zh-CN" sz="2400" dirty="0"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Hooking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Uses </a:t>
            </a:r>
            <a:r>
              <a:rPr lang="en-US" altLang="zh-CN" sz="2400" b="1" dirty="0" err="1">
                <a:latin typeface="Courier" charset="0"/>
                <a:ea typeface="ＭＳ Ｐゴシック" charset="-128"/>
              </a:rPr>
              <a:t>SetWindowsHookEx</a:t>
            </a:r>
            <a:r>
              <a:rPr lang="en-US" altLang="zh-CN" sz="2400" dirty="0">
                <a:ea typeface="ＭＳ Ｐゴシック" charset="-128"/>
              </a:rPr>
              <a:t> function to notify malware each time a key is pressed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Polling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Uses </a:t>
            </a:r>
            <a:r>
              <a:rPr lang="en-US" altLang="zh-CN" sz="2400" b="1" dirty="0" err="1">
                <a:latin typeface="Courier" charset="0"/>
                <a:ea typeface="ＭＳ Ｐゴシック" charset="-128"/>
              </a:rPr>
              <a:t>GetAsyncKeyState</a:t>
            </a:r>
            <a:r>
              <a:rPr lang="en-US" altLang="zh-CN" sz="2400" b="1" dirty="0">
                <a:latin typeface="Courier" charset="0"/>
                <a:ea typeface="ＭＳ Ｐゴシック" charset="-128"/>
              </a:rPr>
              <a:t> </a:t>
            </a:r>
            <a:r>
              <a:rPr lang="en-US" altLang="zh-CN" sz="2400" dirty="0">
                <a:ea typeface="ＭＳ Ｐゴシック" charset="-128"/>
              </a:rPr>
              <a:t>&amp; </a:t>
            </a:r>
            <a:r>
              <a:rPr lang="en-US" altLang="zh-CN" sz="2400" b="1" dirty="0" err="1">
                <a:latin typeface="Courier" charset="0"/>
                <a:ea typeface="ＭＳ Ｐゴシック" charset="-128"/>
              </a:rPr>
              <a:t>GetForegroundWindow</a:t>
            </a:r>
            <a:r>
              <a:rPr lang="en-US" altLang="zh-CN" sz="2400" b="1" dirty="0">
                <a:latin typeface="Courier" charset="0"/>
                <a:ea typeface="ＭＳ Ｐゴシック" charset="-128"/>
              </a:rPr>
              <a:t> </a:t>
            </a:r>
            <a:r>
              <a:rPr lang="en-US" altLang="zh-CN" sz="2400" dirty="0">
                <a:ea typeface="ＭＳ Ｐゴシック" charset="-128"/>
              </a:rPr>
              <a:t>to constantly poll the state of the keys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F6865329-0C77-444B-8628-B28F36BF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Polling Keyloggers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2B27D32-FCDC-844F-9AB3-5E86B35C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err="1">
                <a:latin typeface="Courier" charset="0"/>
                <a:ea typeface="ＭＳ Ｐゴシック" charset="-128"/>
              </a:rPr>
              <a:t>GetAsyncKeyState</a:t>
            </a:r>
            <a:endParaRPr lang="en-US" altLang="zh-CN" dirty="0">
              <a:ea typeface="ＭＳ Ｐゴシック" charset="-128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Identifies whether a key is pressed or </a:t>
            </a:r>
            <a:r>
              <a:rPr lang="en-US" altLang="zh-CN" dirty="0" err="1">
                <a:ea typeface="ＭＳ Ｐゴシック" charset="-128"/>
              </a:rPr>
              <a:t>unpressed</a:t>
            </a:r>
            <a:endParaRPr lang="en-US" altLang="zh-CN" dirty="0">
              <a:ea typeface="ＭＳ Ｐゴシック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 err="1">
                <a:latin typeface="Courier" charset="0"/>
                <a:ea typeface="ＭＳ Ｐゴシック" charset="-128"/>
              </a:rPr>
              <a:t>GetForegroundWindow</a:t>
            </a:r>
            <a:endParaRPr lang="en-US" altLang="zh-CN" b="1" dirty="0">
              <a:latin typeface="Courier" charset="0"/>
              <a:ea typeface="ＭＳ Ｐゴシック" charset="-128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Identifies the foreground window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7AAE452A-2126-C944-BE6D-E9780758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endParaRPr lang="zh-CN" altLang="zh-CN">
              <a:ea typeface="ＭＳ Ｐゴシック" charset="-128"/>
            </a:endParaRPr>
          </a:p>
        </p:txBody>
      </p:sp>
      <p:pic>
        <p:nvPicPr>
          <p:cNvPr id="38915" name="Picture 3" descr="Screen Shot 2013-10-24 at 8.50.28 AM.png">
            <a:extLst>
              <a:ext uri="{FF2B5EF4-FFF2-40B4-BE49-F238E27FC236}">
                <a16:creationId xmlns:a16="http://schemas.microsoft.com/office/drawing/2014/main" id="{44E58581-0702-4972-808B-29AA53F16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608013"/>
            <a:ext cx="7683500" cy="58547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7ACF6D38-6A1C-EE44-AF82-4B22E967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Identifying Keyloggers in Strings Listings</a:t>
            </a:r>
          </a:p>
        </p:txBody>
      </p:sp>
      <p:pic>
        <p:nvPicPr>
          <p:cNvPr id="39938" name="Picture 3" descr="Screen Shot 2013-10-24 at 8.51.56 AM.png">
            <a:extLst>
              <a:ext uri="{FF2B5EF4-FFF2-40B4-BE49-F238E27FC236}">
                <a16:creationId xmlns:a16="http://schemas.microsoft.com/office/drawing/2014/main" id="{1357839F-3FAE-478A-93EB-F27BF24EC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4" y="2811464"/>
            <a:ext cx="2719387" cy="2955925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8E158-CA79-48B5-9D7D-D00A34CA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Capture: Keylogging</a:t>
            </a:r>
            <a:r>
              <a:rPr lang="zh-CN" altLang="en-US" dirty="0"/>
              <a:t>（</a:t>
            </a:r>
            <a:r>
              <a:rPr lang="en-US" altLang="zh-CN" dirty="0"/>
              <a:t>T1056.001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68D6B-6124-43D4-A7A7-2A9ABAB1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Hooking API callbacks used for processing keystrokes. </a:t>
            </a:r>
          </a:p>
          <a:p>
            <a:pPr lvl="1"/>
            <a:r>
              <a:rPr lang="en-US" altLang="zh-CN" dirty="0"/>
              <a:t>Reading raw keystroke data from the hardware buffer.</a:t>
            </a:r>
          </a:p>
          <a:p>
            <a:pPr lvl="1"/>
            <a:r>
              <a:rPr lang="en-US" altLang="zh-CN" dirty="0"/>
              <a:t>Windows Registry modifications.</a:t>
            </a:r>
          </a:p>
          <a:p>
            <a:pPr lvl="1"/>
            <a:r>
              <a:rPr lang="en-US" altLang="zh-CN" dirty="0"/>
              <a:t>Custom drivers.</a:t>
            </a:r>
          </a:p>
          <a:p>
            <a:pPr lvl="1"/>
            <a:r>
              <a:rPr lang="en-US" altLang="zh-CN" dirty="0"/>
              <a:t>Modify System Image may provide adversaries with hooks into the operating system of network devices to read raw keystrokes for login sessions.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886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B0FBE-D40F-4FF6-80EA-19F9E450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9CF4A-A319-4E4C-BBA6-F8B8ADE8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B4E08-CE02-4C09-B630-84605B8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0"/>
            <a:ext cx="12192000" cy="66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F2D7D25-BBD6-4267-B507-9A436669B6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以下哪种技术被恶意代码用于凭证窃取？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3F9ECC-43FA-48B1-A328-C807848667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Hash dumping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CB2FF-AE09-41CB-B598-0EA6FD0389C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Keystroke logging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B7F09A-6F5D-4731-BB3A-BFDB67CA9AC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GINA interception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E73E3B-B597-4E1E-BB4B-C689B61004A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RATs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6488C8-78A9-4C8F-BA1A-4B213F0318B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5A1E51-66D0-4D03-A375-348FF708B5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04FEFF-39D6-4FA5-A6C4-E6A0BF7FAB9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231A97-CF7B-48C6-97E7-7987F9CD642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04ED39B-DCCF-4EB6-A84D-6C8AA3CAF89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17C6B7-03BC-42BF-B226-3770C2ECFF2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2B902D93-1C7A-4589-A2F6-B5BBC6FD09A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FC98B05-CB38-4A87-BC5E-CC10FC6C743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D2008571-FFDA-4449-84CE-FB148812050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76B88944-2422-4863-A0C6-6E4FB3D5113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E28E931-A852-4137-9052-43B7E01C548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542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3BB94E-8F03-41B4-89AC-3C84A0E0DD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07660" y="635001"/>
            <a:ext cx="76459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Which is the right logon credentials flow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？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fsgina.dll is a malicious file for credential stealing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0C106-26ED-4B55-8AF0-8F6515B652A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winlogon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–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--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fsgina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82A9AD-5DD9-4728-AA22-677C93A4AB6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–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--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winlogon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08FCE-B0C5-4CC1-A04D-F659D590D88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winlogon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–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--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msgina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41AD4-71E1-46C4-948E-1057EEEEF08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msgina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–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fsgina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--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winlogon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B4386B8-395C-4BEC-9F2C-AFC6E94AE92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F61FBEA-3A95-4E7F-AA14-B600DF95B0D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4B7472E-FEFA-4372-8FAA-1E237D40BEF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9CAA11E-BE8D-4E20-927B-1CBF22E277B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0478347-0507-4566-BEEF-E4B7B2C6316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ED6C327-06E0-4E33-8C8F-10F43EB0A30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55A1213-A459-4541-8B80-47866036B46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DBB57363-C000-4D19-B097-D3684497F52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4D46AE6-85ED-4DE4-8945-3331CBC6B86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D274672-D423-4A47-BA69-B45598EDCD0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EA1C433-D0E8-4C21-B2BA-B504FE43D2C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7471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1CD1FC-27FA-4CB3-87F6-F3DD1D9BBE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For hash dumping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Pwdump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and PSH should inject a malicious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into which process?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18207C-6989-4744-99E4-396E449F24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LSASS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F123C-0D22-44EF-855D-9EA81DAF251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svchost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474535-410B-41FC-A470-265EFCDB65C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SAM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989A9B-2E89-4C97-9F4E-43542B0035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Registry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1BDA9E9-F07A-43E1-9562-E34DD60BDEC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751EFDE-8F19-4908-B083-BA920D412B5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DE15863-81B2-46DA-8C5E-58B37FC099E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EDBBEB-C68C-4DAB-8B0B-7E8800F0E6C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BABE208-B56F-4D5D-9780-4D36F5EF5F8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2EF11C-E1BE-4A01-8B88-09CA658F550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6A1BDE5-DB77-4D3A-AE37-40F2B06BAE1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91D3229-91EB-40B8-BC32-F82637A4667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3A8DA07-C7DD-439B-925C-457A16698C8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ACE26FE-F93E-4F34-A0F5-B0D4423FA51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426B11-620C-4525-9431-3BB551DA37B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86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2ACA-5DA8-4E96-9EA9-E3CD9140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ABK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0ED28DB-F32B-4A90-9FB1-40034E939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254" y="1724957"/>
            <a:ext cx="9319430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CDDAE1-66C3-4287-9D57-E0B490691462}"/>
              </a:ext>
            </a:extLst>
          </p:cNvPr>
          <p:cNvSpPr txBox="1"/>
          <p:nvPr/>
        </p:nvSpPr>
        <p:spPr>
          <a:xfrm>
            <a:off x="548431" y="631190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https://attack.mitre.org/software/S0469/</a:t>
            </a:r>
          </a:p>
        </p:txBody>
      </p:sp>
    </p:spTree>
    <p:extLst>
      <p:ext uri="{BB962C8B-B14F-4D97-AF65-F5344CB8AC3E}">
        <p14:creationId xmlns:p14="http://schemas.microsoft.com/office/powerpoint/2010/main" val="767577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6C62CF-3034-4CEC-A457-CB8EDE5F47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Which ways  are used for user-space 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keyloger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4DAFD1-917B-4F92-83DE-7352A82399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polling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0EC5CD-4E1D-47DB-852F-EED59E4D21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driver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346477-1D5B-4128-860C-E38F0435E9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hooking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181E08-9832-4BD4-A0D8-7A47632601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hash dumping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26A801-C814-4422-BBDA-D2FF3C81730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DEAC94-53C3-433B-9BF7-62091F21C60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1F2D66-3B4D-49F2-A7E2-2DF0B153B5F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AEC858-56FE-4FEF-9D03-DA246C5D22D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868324-5EC5-4608-8736-2633441EA7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152A88-4FC2-4F68-A0CB-7E10F7D54E6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01C48BA-0736-4232-968E-221D43E69CF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17229E8-29C7-4774-835F-E3E23E0C912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B08DF2F-6530-4E17-B350-14D584597AF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CD46D65-9D12-4A34-8B92-CE552A35F62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EE29C6-EB2C-4FA5-955F-1A7F65A7F9C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204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50B6-A622-41AC-983F-9509833ED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持久性机制（</a:t>
            </a:r>
            <a:r>
              <a:rPr lang="en-US" altLang="zh-CN" dirty="0"/>
              <a:t>Persistence Mechanisms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7425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34E1798-B7FC-4001-86BA-DF1E7A3783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恶意代码为什么要使用持久性机制？有哪些实现持久性机制的技术？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9D7A20C-DD73-495B-ADFA-CA22874E61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3AD4C4-4D5B-4FFF-8551-87865BCA3E4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F6957B2B-9EFF-49C1-8E99-1B8A08BC067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518B9AF6-1448-45DE-A26B-585445625FE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47495925-B8FC-4785-8CFD-548EB10F809F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7DD5268E-9065-4822-AF25-E77F3902CAC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6569CCA-A441-4F06-8357-083232A1CC5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3830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5A41D-F90F-4A44-9136-C9D97EE7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800"/>
            <a:ext cx="10515600" cy="854109"/>
          </a:xfrm>
        </p:spPr>
        <p:txBody>
          <a:bodyPr/>
          <a:lstStyle/>
          <a:p>
            <a:r>
              <a:rPr lang="en-US" altLang="zh-CN" dirty="0"/>
              <a:t>Persistence</a:t>
            </a:r>
            <a:r>
              <a:rPr lang="zh-CN" altLang="en-US" dirty="0"/>
              <a:t>（</a:t>
            </a:r>
            <a:r>
              <a:rPr lang="en-US" altLang="zh-CN" dirty="0"/>
              <a:t>TA0003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27101-9054-4FE2-A113-43D5B72C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Persistence consists of techniques that adversaries use to keep access to systems across </a:t>
            </a:r>
            <a:r>
              <a:rPr lang="en-US" altLang="zh-CN" dirty="0">
                <a:solidFill>
                  <a:srgbClr val="FF0000"/>
                </a:solidFill>
              </a:rPr>
              <a:t>restarts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changed credentials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other interruptions </a:t>
            </a:r>
            <a:r>
              <a:rPr lang="en-US" altLang="zh-CN" dirty="0"/>
              <a:t>that could cut off their access.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3D4F2-CB33-43BC-A3EC-69E978A1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72" y="3116510"/>
            <a:ext cx="2357608" cy="3741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ECCF2F-D4A3-460C-9A18-B393AE9D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52" y="3359791"/>
            <a:ext cx="1680704" cy="3498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37F5C7-70FC-4523-A4A0-3DDB2502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84" y="3296873"/>
            <a:ext cx="1850174" cy="35611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A7638B-99A2-4235-ABB6-867DB430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73" y="3296873"/>
            <a:ext cx="1641532" cy="33639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98F4B2-145F-4743-9248-3EA309825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809" y="3212982"/>
            <a:ext cx="1673612" cy="35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3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6C805675-04FD-BC41-9A9F-96255C7B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434C"/>
                </a:solidFill>
                <a:effectLst/>
              </a:rPr>
              <a:t>Boot or Logon </a:t>
            </a:r>
            <a:r>
              <a:rPr lang="en-US" altLang="zh-CN" b="0" i="0" dirty="0" err="1">
                <a:solidFill>
                  <a:srgbClr val="39434C"/>
                </a:solidFill>
                <a:effectLst/>
              </a:rPr>
              <a:t>Autostart</a:t>
            </a:r>
            <a:r>
              <a:rPr lang="en-US" altLang="zh-CN" b="0" i="0" dirty="0">
                <a:solidFill>
                  <a:srgbClr val="39434C"/>
                </a:solidFill>
                <a:effectLst/>
              </a:rPr>
              <a:t> Execution</a:t>
            </a:r>
            <a:r>
              <a:rPr lang="zh-CN" altLang="en-US" b="0" i="0" dirty="0">
                <a:solidFill>
                  <a:srgbClr val="39434C"/>
                </a:solidFill>
                <a:effectLst/>
              </a:rPr>
              <a:t>（</a:t>
            </a:r>
            <a:r>
              <a:rPr lang="en-US" altLang="zh-CN" b="0" i="0" dirty="0">
                <a:solidFill>
                  <a:srgbClr val="39434C"/>
                </a:solidFill>
                <a:effectLst/>
              </a:rPr>
              <a:t>T1547</a:t>
            </a:r>
            <a:r>
              <a:rPr lang="zh-CN" altLang="en-US" b="0" i="0" dirty="0">
                <a:solidFill>
                  <a:srgbClr val="39434C"/>
                </a:solidFill>
                <a:effectLst/>
              </a:rPr>
              <a:t>）</a:t>
            </a:r>
            <a:endParaRPr lang="en-US" altLang="zh-CN" b="0" i="0" dirty="0">
              <a:solidFill>
                <a:srgbClr val="39434C"/>
              </a:solidFill>
              <a:effectLst/>
            </a:endParaRPr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344B9CDC-E08A-CB4F-8F0D-5972344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Registry modifications, such as Run key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Other important registry entries:</a:t>
            </a:r>
          </a:p>
          <a:p>
            <a:pPr lvl="1" eaLnBrk="1" hangingPunct="1">
              <a:defRPr/>
            </a:pPr>
            <a:r>
              <a:rPr lang="en-US" altLang="zh-CN" dirty="0" err="1">
                <a:solidFill>
                  <a:srgbClr val="FF0000"/>
                </a:solidFill>
                <a:ea typeface="ＭＳ Ｐゴシック" charset="-128"/>
              </a:rPr>
              <a:t>AppInit_DLLs</a:t>
            </a:r>
            <a:endParaRPr lang="en-US" altLang="zh-CN" dirty="0">
              <a:solidFill>
                <a:srgbClr val="FF0000"/>
              </a:solidFill>
              <a:ea typeface="ＭＳ Ｐゴシック" charset="-128"/>
            </a:endParaRPr>
          </a:p>
          <a:p>
            <a:pPr lvl="1" eaLnBrk="1" hangingPunct="1">
              <a:defRPr/>
            </a:pPr>
            <a:r>
              <a:rPr lang="en-US" altLang="zh-CN" dirty="0" err="1">
                <a:solidFill>
                  <a:srgbClr val="FF0000"/>
                </a:solidFill>
                <a:ea typeface="ＭＳ Ｐゴシック" charset="-128"/>
              </a:rPr>
              <a:t>Winlogon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 Notify</a:t>
            </a:r>
          </a:p>
          <a:p>
            <a:pPr lvl="1" eaLnBrk="1" hangingPunct="1">
              <a:defRPr/>
            </a:pPr>
            <a:r>
              <a:rPr lang="en-US" altLang="zh-CN" dirty="0" err="1">
                <a:solidFill>
                  <a:srgbClr val="FF0000"/>
                </a:solidFill>
                <a:ea typeface="ＭＳ Ｐゴシック" charset="-128"/>
              </a:rPr>
              <a:t>SvcHost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 DLLs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121F-4E3D-46B8-9FEB-D7CCB7A1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Registry Run Keys / Startup Folder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A364F-95E1-45B3-AE34-E63FC1824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Run key</a:t>
            </a:r>
          </a:p>
          <a:p>
            <a:pPr lvl="1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HKEY_LOCAL_MACHINE\ SOFTWARE\ Microsoft\ Windows\ CurrentVersion\ Run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Many others, as revealed by Autoruns</a:t>
            </a:r>
          </a:p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ProcMon</a:t>
            </a:r>
            <a:r>
              <a:rPr lang="en-US" altLang="zh-CN" dirty="0">
                <a:ea typeface="ＭＳ Ｐゴシック" charset="-128"/>
              </a:rPr>
              <a:t> shows registry modifications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992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C3F44025-2B8B-D248-A748-1389733F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Registry Run Keys / Startup Folder</a:t>
            </a:r>
            <a:endParaRPr lang="en-US" altLang="zh-CN" dirty="0">
              <a:ea typeface="ＭＳ Ｐゴシック" charset="-128"/>
            </a:endParaRP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1B0F1A68-329C-F046-847D-81AAA06E8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78" y="4543658"/>
            <a:ext cx="10515600" cy="203750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reg add HKLM\SOFTWARE\Microsoft\Windows\CurrentVersion\</a:t>
            </a:r>
            <a:r>
              <a:rPr lang="en-US" altLang="zh-CN" dirty="0" err="1">
                <a:ea typeface="ＭＳ Ｐゴシック" charset="-128"/>
              </a:rPr>
              <a:t>RunOnceEx</a:t>
            </a:r>
            <a:r>
              <a:rPr lang="en-US" altLang="zh-CN" dirty="0">
                <a:ea typeface="ＭＳ Ｐゴシック" charset="-128"/>
              </a:rPr>
              <a:t>\0001\Depend /v 1 /d "C:\temp\evil[.]dll"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2222ED-362B-4F27-AFD8-64BE71F6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68647"/>
            <a:ext cx="1003935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02843-E734-4C20-9F1E-A6D39D6B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Registry Run Keys / Startup Folder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3922F1-AD87-4069-8D4A-8C27726A5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787" y="1867222"/>
            <a:ext cx="10515600" cy="21340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D6AF7C-3CB6-41E8-9C46-F2CEAE2D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8" y="4177828"/>
            <a:ext cx="10410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18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6FD2D-98B5-4145-99DF-FEA863B4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8F17C-36B5-4B85-838C-317BB1D9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22F284-A1C9-48F1-8A56-1E162221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8" y="318452"/>
            <a:ext cx="11036030" cy="59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56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6709FE5-4D24-4A84-93DE-1D37E45AEA7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以下哪项注册表与持久化相关？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15F70E-BE32-414E-9157-121C7F9F2E1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90192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HKLM\SOFTWARE\Microsoft\Windows\CurrentVersion\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RunOnce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633AF2-A7AA-40B2-BE24-EC4AD7AF95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90192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HKLM\SOFTWARE\Microsoft\Windows\CurrentVersion\Run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3578D2-FF0C-47A5-A26A-768EEA35AB5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90192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HKLM\SOFTWARE\Microsoft\Windows\CurrentVersion\Explore\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ShellFolders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D0B1B5-E355-4B71-88CA-E8A6A6DB6B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901921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HKLM\SOFTWARE\Microsoft\Windows\CurrentVersion\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RunServices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265471-040A-4521-A395-2103EC4E30E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81544C-A026-4621-89C6-DD2B81A9965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33F65F-62B4-4BA8-844A-1113164BA76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C8A5B1-C516-4BE4-A8AE-A39FA634987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4CC820E-FDFF-4E2B-BE16-7307F15A928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791AE5-AF1E-475E-8917-49E7A97D409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420F968-5B73-40CF-954B-E2B9CD9D7FE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E907D04-B1A2-4755-9E94-31DEBB728C9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7B41979-3BB2-416F-AE3D-7E1EB3D5A8D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3A2527D-70E0-485C-B3CA-9BB76EAD6D5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94AECF9-E3AE-433C-8BE2-D939B255AD6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263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075A8-1BA3-4564-B53F-966B5F4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Ingress Tool Transfer</a:t>
            </a:r>
            <a:r>
              <a:rPr lang="zh-CN" altLang="en-US" dirty="0"/>
              <a:t>（</a:t>
            </a:r>
            <a:r>
              <a:rPr lang="en-US" altLang="zh-CN" dirty="0"/>
              <a:t>T1105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4B364-691B-4AFC-884F-DE384A21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483"/>
          </a:xfrm>
        </p:spPr>
        <p:txBody>
          <a:bodyPr/>
          <a:lstStyle/>
          <a:p>
            <a:r>
              <a:rPr lang="en-US" altLang="zh-CN" dirty="0"/>
              <a:t>Adversaries may transfer tools or </a:t>
            </a:r>
            <a:r>
              <a:rPr lang="en-US" altLang="zh-CN" dirty="0">
                <a:solidFill>
                  <a:srgbClr val="FF0000"/>
                </a:solidFill>
              </a:rPr>
              <a:t>other files </a:t>
            </a:r>
            <a:r>
              <a:rPr lang="en-US" altLang="zh-CN" dirty="0"/>
              <a:t>from an external system into a compromised environment. </a:t>
            </a:r>
          </a:p>
          <a:p>
            <a:r>
              <a:rPr lang="en-US" altLang="zh-CN" dirty="0"/>
              <a:t>Windows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copy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1"/>
                </a:solidFill>
              </a:rPr>
              <a:t>finger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certutil</a:t>
            </a:r>
            <a:r>
              <a:rPr lang="en-US" altLang="zh-CN" dirty="0"/>
              <a:t>, and PowerShell commands such as IEX(New-Object </a:t>
            </a:r>
            <a:r>
              <a:rPr lang="en-US" altLang="zh-CN" dirty="0" err="1"/>
              <a:t>Net.WebClient</a:t>
            </a:r>
            <a:r>
              <a:rPr lang="en-US" altLang="zh-CN" dirty="0"/>
              <a:t>).</a:t>
            </a:r>
            <a:r>
              <a:rPr lang="en-US" altLang="zh-CN" dirty="0" err="1">
                <a:solidFill>
                  <a:schemeClr val="accent1"/>
                </a:solidFill>
              </a:rPr>
              <a:t>downloadString</a:t>
            </a:r>
            <a:r>
              <a:rPr lang="en-US" altLang="zh-CN" dirty="0"/>
              <a:t>() and </a:t>
            </a:r>
            <a:r>
              <a:rPr lang="en-US" altLang="zh-CN" dirty="0">
                <a:solidFill>
                  <a:schemeClr val="accent1"/>
                </a:solidFill>
              </a:rPr>
              <a:t>Invoke-</a:t>
            </a:r>
            <a:r>
              <a:rPr lang="en-US" altLang="zh-CN" dirty="0" err="1">
                <a:solidFill>
                  <a:schemeClr val="accent1"/>
                </a:solidFill>
              </a:rPr>
              <a:t>WebRequest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Linux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curl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scp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1"/>
                </a:solidFill>
              </a:rPr>
              <a:t>sftp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tftp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rsync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1"/>
                </a:solidFill>
              </a:rPr>
              <a:t>finger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chemeClr val="accent1"/>
                </a:solidFill>
              </a:rPr>
              <a:t>wget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98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3AE9B6-2F4A-4D7B-A44A-63428BE823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以下哪些选项会阻断恶意代码的执行，需要用到持久化机制？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BC664-A070-4E12-A3D2-C801B98AB2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系统重启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EDB5A3-998C-4B84-BC2C-68FCE266829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登录用户的注销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4CFD35-176E-4FEB-9E63-6E66F9E3321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进程崩溃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81E80-0338-4F19-A143-E2E9B6C8705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程序异常处理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6D8863-9DBF-4089-AE29-6DD4E2C4B41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D81185-BA4F-4DFA-8375-0CA96D73769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199EC4-38E0-4161-9920-1717727A852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5D290C-547F-4B52-980C-21A8E21B08B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5FD81B6-0DD2-4461-94DE-ED426E7AC04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9FBD86-8368-4E27-89E0-D21E767FF6F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BE5065B-AD83-4A1F-81F8-AFE3F0ED245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490583F-C6C2-461F-B67C-5BD2BA3F25C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018DF933-8C9D-40A4-B706-B851012753D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A80ED83C-9EAE-4752-B458-2619A0AE73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F4C3D8C-734C-45AF-8F5B-0F8D5E46A9B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2416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7ECCBFA-F42C-B44D-BFE3-F2AC9E246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err="1">
                <a:ea typeface="ＭＳ Ｐゴシック" charset="-128"/>
              </a:rPr>
              <a:t>AppInit_DLLs</a:t>
            </a:r>
            <a:endParaRPr lang="en-US" altLang="zh-CN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CB5B4FC2-E1AB-CA43-90F0-92F424D0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err="1">
                <a:ea typeface="ＭＳ Ｐゴシック" charset="-128"/>
              </a:rPr>
              <a:t>Appinit_DLLs</a:t>
            </a:r>
            <a:endParaRPr lang="en-US" altLang="zh-CN">
              <a:ea typeface="ＭＳ Ｐゴシック" charset="-128"/>
            </a:endParaRP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8C70DDB0-0503-5643-82F4-A3735C26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810"/>
            <a:ext cx="9953468" cy="47609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AppInit_DLLs</a:t>
            </a:r>
            <a:r>
              <a:rPr lang="en-US" altLang="zh-CN" dirty="0">
                <a:ea typeface="ＭＳ Ｐゴシック" charset="-128"/>
              </a:rPr>
              <a:t> are loaded into every process that loads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User32.dll</a:t>
            </a:r>
          </a:p>
          <a:p>
            <a:pPr marL="514350" indent="-457200" eaLnBrk="1" hangingPunct="1">
              <a:defRPr/>
            </a:pPr>
            <a:r>
              <a:rPr lang="en-US" altLang="zh-CN" dirty="0"/>
              <a:t>The </a:t>
            </a:r>
            <a:r>
              <a:rPr lang="en-US" altLang="zh-CN" dirty="0" err="1"/>
              <a:t>AppInit_DLLs</a:t>
            </a:r>
            <a:r>
              <a:rPr lang="en-US" altLang="zh-CN" dirty="0"/>
              <a:t> value is found in the following registry key:</a:t>
            </a:r>
          </a:p>
          <a:p>
            <a:pPr marL="914400" lvl="1" indent="-457200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HKEY_LOCAL_MACHINE\ SOFTWARE\ Microsoft\ Windows NT\ CurrentVersion\ Windows</a:t>
            </a:r>
          </a:p>
          <a:p>
            <a:pPr eaLnBrk="1" hangingPunct="1">
              <a:defRPr/>
            </a:pPr>
            <a:endParaRPr lang="en-US" altLang="zh-CN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CB5B4FC2-E1AB-CA43-90F0-92F424D0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Appinit_DLLs</a:t>
            </a:r>
            <a:endParaRPr lang="en-US" altLang="zh-CN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8C70DDB0-0503-5643-82F4-A3735C26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8" y="2238376"/>
            <a:ext cx="10414534" cy="41751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This registry key contains a space-delimited list of DLLs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Most processes load user32.dll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Malware will call </a:t>
            </a:r>
            <a:r>
              <a:rPr lang="en-US" altLang="zh-CN" dirty="0" err="1">
                <a:ea typeface="ＭＳ Ｐゴシック" charset="-128"/>
              </a:rPr>
              <a:t>DLLMain</a:t>
            </a:r>
            <a:r>
              <a:rPr lang="en-US" altLang="zh-CN" dirty="0">
                <a:ea typeface="ＭＳ Ｐゴシック" charset="-128"/>
              </a:rPr>
              <a:t> to check which process it is in before launching payload</a:t>
            </a:r>
          </a:p>
          <a:p>
            <a:pPr marL="914400" lvl="1" indent="-457200" eaLnBrk="1" hangingPunct="1">
              <a:defRPr/>
            </a:pPr>
            <a:endParaRPr lang="en-US" altLang="zh-CN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914400" lvl="1" indent="-457200" eaLnBrk="1" hangingPunct="1">
              <a:defRPr/>
            </a:pPr>
            <a:endParaRPr lang="en-US" altLang="zh-CN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F0C2A-210E-4F53-B2A3-48792E33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AppInit_DLLs</a:t>
            </a:r>
            <a:r>
              <a:rPr lang="zh-CN" altLang="en-US" dirty="0"/>
              <a:t>值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994428-9ACB-4D3F-A183-DDFEDB8F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906" y="1873522"/>
            <a:ext cx="6228188" cy="390163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CFDCC0-110C-49E5-94EC-B74E7267FF8F}"/>
              </a:ext>
            </a:extLst>
          </p:cNvPr>
          <p:cNvSpPr/>
          <p:nvPr/>
        </p:nvSpPr>
        <p:spPr>
          <a:xfrm>
            <a:off x="2981906" y="5563400"/>
            <a:ext cx="5579766" cy="25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F2F5A5-C96B-4607-AE76-95B8DB3D1C83}"/>
              </a:ext>
            </a:extLst>
          </p:cNvPr>
          <p:cNvSpPr/>
          <p:nvPr/>
        </p:nvSpPr>
        <p:spPr>
          <a:xfrm>
            <a:off x="4862041" y="2380647"/>
            <a:ext cx="4431151" cy="25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0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89687-DEFD-43E8-AF3E-0EF3E7F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ID:T1546.010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8257A8-421F-4FE9-ADDD-BEF23DEBC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474" y="1596394"/>
            <a:ext cx="10515600" cy="294877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1AC694-4BBA-4CBB-8507-A12BAE1D8AA6}"/>
              </a:ext>
            </a:extLst>
          </p:cNvPr>
          <p:cNvSpPr/>
          <p:nvPr/>
        </p:nvSpPr>
        <p:spPr>
          <a:xfrm>
            <a:off x="1018352" y="3033306"/>
            <a:ext cx="3813530" cy="255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FEB9B9-3B90-4A57-8131-CAE1F0A9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6" y="4125411"/>
            <a:ext cx="11279526" cy="23591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BFB50CF-2AF9-4201-9D6D-5EEB9C645160}"/>
              </a:ext>
            </a:extLst>
          </p:cNvPr>
          <p:cNvSpPr txBox="1"/>
          <p:nvPr/>
        </p:nvSpPr>
        <p:spPr>
          <a:xfrm>
            <a:off x="838200" y="6474308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https://attack.mitre.org/techniques/T1546/010/</a:t>
            </a:r>
          </a:p>
        </p:txBody>
      </p:sp>
    </p:spTree>
    <p:extLst>
      <p:ext uri="{BB962C8B-B14F-4D97-AF65-F5344CB8AC3E}">
        <p14:creationId xmlns:p14="http://schemas.microsoft.com/office/powerpoint/2010/main" val="4583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B8FFF21-18C4-4CE2-A342-2DC5348129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恶意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注册到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AppInit_DLLs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，当进程装载以下哪个动态链接库时，恶意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会一同被装载到进程中？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1A010-7CC3-4414-A3DE-27066213D6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kernel32.dll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9A4F14-C992-44B5-BAA2-81BDB35CB7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user32.dll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566619-1FDC-4261-9032-771F58E053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ntdll.dll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67F086-D682-4C20-A75A-E46B672C064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Ws2_32.dll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EA0AC9B-83E2-40C3-BDA5-8F6BBFE8C06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D1BC85-A402-4008-9CC1-539334AE9E6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1B318F-08B4-4A81-B077-EDF4608B276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23B9D6-E26B-4995-BCB4-E4A74D593F1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859E85-3B8B-4880-85DF-846070B35A2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6AC89B-A979-4782-B0A6-3C72B557B39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69C127B-3E8B-4E4F-8C83-045D585C1F1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D03455A-1B0D-4471-BF43-353C03513FD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DA766E3-9CC0-4244-B1AB-99A181B81C4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E9CD035-BAFC-4F06-992B-8091A173BE0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16F09CB-EBD0-4EAF-899E-5BE372E0A4C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756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7ECCBFA-F42C-B44D-BFE3-F2AC9E246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err="1">
                <a:ea typeface="ＭＳ Ｐゴシック" charset="-128"/>
              </a:rPr>
              <a:t>Winlogon</a:t>
            </a:r>
            <a:r>
              <a:rPr lang="zh-CN" altLang="en-US">
                <a:ea typeface="ＭＳ Ｐゴシック" charset="-128"/>
              </a:rPr>
              <a:t> </a:t>
            </a:r>
            <a:r>
              <a:rPr lang="en-US" altLang="zh-CN">
                <a:ea typeface="ＭＳ Ｐゴシック" charset="-128"/>
              </a:rPr>
              <a:t>Notify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3F6C2-5C83-4BF3-A055-6AE38459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Winlogon</a:t>
            </a:r>
            <a:r>
              <a:rPr lang="en-US" altLang="zh-CN" dirty="0"/>
              <a:t> Notify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CAFDF4-11EF-407E-86A3-33810F72A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41" y="1825625"/>
            <a:ext cx="8430717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FBBC32-E505-4F5A-BECB-6C00D6692E34}"/>
              </a:ext>
            </a:extLst>
          </p:cNvPr>
          <p:cNvSpPr/>
          <p:nvPr/>
        </p:nvSpPr>
        <p:spPr>
          <a:xfrm>
            <a:off x="2093494" y="5577840"/>
            <a:ext cx="5678906" cy="35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59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96892BDA-70A6-6840-899E-3B896ABC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Winlogon</a:t>
            </a:r>
            <a:r>
              <a:rPr lang="en-US" altLang="zh-CN" dirty="0">
                <a:ea typeface="ＭＳ Ｐゴシック" charset="-128"/>
              </a:rPr>
              <a:t> Notify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CFFC15A3-6B7B-2743-9E1B-79B97D902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Notify value in</a:t>
            </a:r>
          </a:p>
          <a:p>
            <a:pPr lvl="1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HKEY_LOCAL_MACHINE\ SOFTWARE\ Microsoft\ Windows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These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DLLs</a:t>
            </a:r>
            <a:r>
              <a:rPr lang="en-US" altLang="zh-CN" dirty="0">
                <a:ea typeface="ＭＳ Ｐゴシック" charset="-128"/>
              </a:rPr>
              <a:t> handle </a:t>
            </a:r>
            <a:r>
              <a:rPr lang="en-US" altLang="zh-CN" i="1" dirty="0">
                <a:ea typeface="ＭＳ Ｐゴシック" charset="-128"/>
              </a:rPr>
              <a:t>winlogon.exe</a:t>
            </a:r>
            <a:r>
              <a:rPr lang="en-US" altLang="zh-CN" dirty="0">
                <a:ea typeface="ＭＳ Ｐゴシック" charset="-128"/>
              </a:rPr>
              <a:t> events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Malware tied to an event like logon, startup, lock screen, etc.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It can even launch in Safe Mode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73BAC-1BEE-4465-A220-E7910F06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00230-7D1B-43AA-A799-D9890172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0E3D5-9200-46F1-B6E0-E12E97E3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64" y="1022096"/>
            <a:ext cx="9202722" cy="49189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939CB2-4157-42DD-833E-76870D0A7537}"/>
              </a:ext>
            </a:extLst>
          </p:cNvPr>
          <p:cNvSpPr txBox="1"/>
          <p:nvPr/>
        </p:nvSpPr>
        <p:spPr>
          <a:xfrm>
            <a:off x="753961" y="631190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https://attack.mitre.org/techniques/T1105/</a:t>
            </a:r>
          </a:p>
        </p:txBody>
      </p:sp>
    </p:spTree>
    <p:extLst>
      <p:ext uri="{BB962C8B-B14F-4D97-AF65-F5344CB8AC3E}">
        <p14:creationId xmlns:p14="http://schemas.microsoft.com/office/powerpoint/2010/main" val="2928641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A2F81-8CF5-4732-AF04-DA4A3E74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Winlogon</a:t>
            </a:r>
            <a:r>
              <a:rPr lang="en-US" altLang="zh-CN" dirty="0"/>
              <a:t> Helper DLL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B813EA-D9F5-46AF-8BBA-1B900F9C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following subkeys have been known to be possibly vulnerable to abuse: </a:t>
            </a:r>
          </a:p>
          <a:p>
            <a:pPr lvl="1"/>
            <a:r>
              <a:rPr lang="en-US" altLang="zh-CN" dirty="0" err="1"/>
              <a:t>Winlogon</a:t>
            </a:r>
            <a:r>
              <a:rPr lang="en-US" altLang="zh-CN" dirty="0"/>
              <a:t>\</a:t>
            </a:r>
            <a:r>
              <a:rPr lang="en-US" altLang="zh-CN" dirty="0">
                <a:solidFill>
                  <a:srgbClr val="FF0000"/>
                </a:solidFill>
              </a:rPr>
              <a:t>Notify </a:t>
            </a:r>
            <a:r>
              <a:rPr lang="en-US" altLang="zh-CN" dirty="0"/>
              <a:t>- points to notification package DLLs that handle </a:t>
            </a:r>
            <a:r>
              <a:rPr lang="en-US" altLang="zh-CN" dirty="0" err="1"/>
              <a:t>Winlogon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 err="1"/>
              <a:t>Winlogon</a:t>
            </a:r>
            <a:r>
              <a:rPr lang="en-US" altLang="zh-CN" dirty="0"/>
              <a:t>\</a:t>
            </a:r>
            <a:r>
              <a:rPr lang="en-US" altLang="zh-CN" dirty="0" err="1">
                <a:solidFill>
                  <a:srgbClr val="FF0000"/>
                </a:solidFill>
              </a:rPr>
              <a:t>Userinit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- points to userinit.exe, the user initialization program executed when a user logs on</a:t>
            </a:r>
          </a:p>
          <a:p>
            <a:pPr lvl="1"/>
            <a:r>
              <a:rPr lang="en-US" altLang="zh-CN" dirty="0" err="1"/>
              <a:t>Winlogon</a:t>
            </a:r>
            <a:r>
              <a:rPr lang="en-US" altLang="zh-CN" dirty="0"/>
              <a:t>\</a:t>
            </a:r>
            <a:r>
              <a:rPr lang="en-US" altLang="zh-CN" dirty="0">
                <a:solidFill>
                  <a:srgbClr val="FF0000"/>
                </a:solidFill>
              </a:rPr>
              <a:t>Shell</a:t>
            </a:r>
            <a:r>
              <a:rPr lang="en-US" altLang="zh-CN" dirty="0"/>
              <a:t> - points to explorer.exe, the system shell executed when a user logs 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43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9D0FD-200D-4D9E-9B78-C443C7AD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T1547.004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5F7184-6160-41CE-BD33-B15BFC802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512" y="1707659"/>
            <a:ext cx="10515600" cy="3442681"/>
          </a:xfrm>
        </p:spPr>
      </p:pic>
    </p:spTree>
    <p:extLst>
      <p:ext uri="{BB962C8B-B14F-4D97-AF65-F5344CB8AC3E}">
        <p14:creationId xmlns:p14="http://schemas.microsoft.com/office/powerpoint/2010/main" val="2377470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D9B44-1458-4948-91F2-D1849E3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Winlogon</a:t>
            </a:r>
            <a:r>
              <a:rPr lang="en-US" altLang="zh-CN" dirty="0"/>
              <a:t> Helper DLL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63A23-1B78-44CE-AED8-D173E337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4D20D-88F6-4696-83B7-9856836D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" y="1932044"/>
            <a:ext cx="12192000" cy="43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ED7D787-56A7-476C-B9DD-E51DFC88A99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以下哪项是基于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用户登录和注销事件，实现持久化机制？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BF05F0-E02F-4490-B9A9-67E86EC447F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注册表的自启动项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C57325-E78B-437F-8819-DC9AEBC454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注册表中的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AppInit_DLLs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ACADF1-6378-49BD-B877-05FD0D0019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注册表中的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Winlogon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Notification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BFB3B3-1677-4818-A656-B368E5820A7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注册表中的启动目录（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Startup Folder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849F5-F82F-41C0-BD6C-7487705DE76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8D58FB-E999-41B3-A27C-36E562B1F94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221F30-1421-4F9C-AE04-E5D68BBD687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C96464-5584-4C7D-90E0-60B920EBC94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7ED5D76-54F3-4CB8-A98B-09B54E48772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DCC8A72-A027-4871-AF68-29D6C46036C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173BCCA-745A-4719-9160-0395B05939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CC29CFE-08BD-4EA6-811B-0CDBD0B805A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C49202F-91F3-4458-BB2B-5ED407B809C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2A2011B-B1F7-4158-A47B-74246538089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AD22614-8469-416F-950D-45498C64C6D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4543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69D136-36F9-4F33-86A5-05B78EC7E4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以下哪种持久化机制在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系统的安全模式下仍可以使用？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2DC345-CD2A-43AA-BE2D-ADD64E941BB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注册表的自启动项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4EB565-864D-44C1-BDDE-0513A2F514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注册表的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AppInit_DLLs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ADFC88-91B8-4E8E-9213-C4B8F4CC79B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注册表的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Winlogon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Notification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0D89A2-B7D5-4D04-B850-EF795D8A90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注册表中的启动目录（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Startup Folder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2F1B80-051C-458F-A69A-E6A00C8D417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60BE10-622B-4038-8594-897970DC143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B2513C-435B-4AEE-9176-784F7CD21AE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B94D92-BB79-4430-B7AD-47EE381EC30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D1F3A1D-31C1-47F0-963C-130355173F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325E23-951D-4A5C-8828-C78DE98FD8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F9BA48B-0B06-450D-A4DD-8AF56C5E509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37755C2-9C71-40AA-8710-EC10644E725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6F12F14-FC84-491E-9B8D-BF72E1AE9FE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D1D1FB7-D92C-4128-AD1E-9C2881784F1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5574773-D9F9-4938-82EB-B47674D2BF4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025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7ECCBFA-F42C-B44D-BFE3-F2AC9E246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SvcHost</a:t>
            </a:r>
            <a:r>
              <a:rPr lang="zh-CN" altLang="en-US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DLLs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697055C-23CB-D44F-A117-BB3978C2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err="1">
                <a:ea typeface="ＭＳ Ｐゴシック" charset="-128"/>
              </a:rPr>
              <a:t>SvcHost</a:t>
            </a:r>
            <a:r>
              <a:rPr lang="en-US" altLang="zh-CN">
                <a:ea typeface="ＭＳ Ｐゴシック" charset="-128"/>
              </a:rPr>
              <a:t> DLLs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86A29469-B790-F040-9866-71C407D4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sz="2800" dirty="0" err="1">
                <a:ea typeface="ＭＳ Ｐゴシック" charset="-128"/>
              </a:rPr>
              <a:t>Svchost</a:t>
            </a:r>
            <a:r>
              <a:rPr lang="en-US" altLang="zh-CN" sz="2800" dirty="0">
                <a:ea typeface="ＭＳ Ｐゴシック" charset="-128"/>
              </a:rPr>
              <a:t> is a generic host process for services that run as DLLs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Each instance of svchost.exe contains a group of service.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Groups defined at </a:t>
            </a:r>
          </a:p>
          <a:p>
            <a:pPr lvl="1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ea typeface="ＭＳ Ｐゴシック" charset="-128"/>
              </a:rPr>
              <a:t>HKEY_LOCAL_MACHINE\ SOFTWARE\ Microsoft\ Windows NT\ CurrentVersion\ </a:t>
            </a:r>
            <a:r>
              <a:rPr lang="en-US" altLang="zh-CN" sz="2400" dirty="0" err="1">
                <a:solidFill>
                  <a:srgbClr val="FF0000"/>
                </a:solidFill>
                <a:ea typeface="ＭＳ Ｐゴシック" charset="-128"/>
              </a:rPr>
              <a:t>Svchost</a:t>
            </a:r>
            <a:endParaRPr lang="en-US" altLang="zh-CN" sz="2400" dirty="0">
              <a:solidFill>
                <a:srgbClr val="FF00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Services defined at</a:t>
            </a:r>
          </a:p>
          <a:p>
            <a:pPr lvl="1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ea typeface="ＭＳ Ｐゴシック" charset="-128"/>
              </a:rPr>
              <a:t>HKEY_LOCAL_MACHINE\ System\ </a:t>
            </a:r>
            <a:r>
              <a:rPr lang="en-US" altLang="zh-CN" sz="2400" dirty="0" err="1">
                <a:solidFill>
                  <a:srgbClr val="FF0000"/>
                </a:solidFill>
                <a:ea typeface="ＭＳ Ｐゴシック" charset="-128"/>
              </a:rPr>
              <a:t>CurrentControlSet</a:t>
            </a:r>
            <a:r>
              <a:rPr lang="en-US" altLang="zh-CN" sz="2400" dirty="0">
                <a:solidFill>
                  <a:srgbClr val="FF0000"/>
                </a:solidFill>
                <a:ea typeface="ＭＳ Ｐゴシック" charset="-128"/>
              </a:rPr>
              <a:t>\ Services\ </a:t>
            </a:r>
            <a:r>
              <a:rPr lang="en-US" altLang="zh-CN" sz="2400" dirty="0" err="1">
                <a:solidFill>
                  <a:srgbClr val="FF0000"/>
                </a:solidFill>
                <a:ea typeface="ＭＳ Ｐゴシック" charset="-128"/>
              </a:rPr>
              <a:t>ServiceName</a:t>
            </a:r>
            <a:endParaRPr lang="en-US" altLang="zh-CN" sz="2400" dirty="0">
              <a:solidFill>
                <a:srgbClr val="FF000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BDEE1-4C23-4C5C-AE5B-2C64EEB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579"/>
            <a:ext cx="12192000" cy="854109"/>
          </a:xfrm>
        </p:spPr>
        <p:txBody>
          <a:bodyPr>
            <a:noAutofit/>
          </a:bodyPr>
          <a:lstStyle/>
          <a:p>
            <a:r>
              <a:rPr lang="en-US" altLang="zh-CN" sz="2400" b="0" i="1" dirty="0">
                <a:solidFill>
                  <a:srgbClr val="333333"/>
                </a:solidFill>
                <a:effectLst/>
              </a:rPr>
              <a:t>HKEY_LOCAL_MACHINE\SOFTWARE\Microsoft\Windows NT\CurrentVersion\</a:t>
            </a:r>
            <a:r>
              <a:rPr lang="en-US" altLang="zh-CN" sz="2400" b="1" i="1" dirty="0" err="1">
                <a:solidFill>
                  <a:srgbClr val="FF0000"/>
                </a:solidFill>
                <a:effectLst/>
              </a:rPr>
              <a:t>Svchost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086E07-C7BC-4F2D-88E9-5E1D2B83B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819" y="1825625"/>
            <a:ext cx="6776361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B7F40-400A-4506-80AD-6613C25540CB}"/>
              </a:ext>
            </a:extLst>
          </p:cNvPr>
          <p:cNvSpPr/>
          <p:nvPr/>
        </p:nvSpPr>
        <p:spPr>
          <a:xfrm>
            <a:off x="4538312" y="2531444"/>
            <a:ext cx="4389120" cy="14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0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54B2D-AD8F-4E94-9E87-3F8A0CF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579"/>
            <a:ext cx="12192000" cy="854109"/>
          </a:xfrm>
        </p:spPr>
        <p:txBody>
          <a:bodyPr>
            <a:noAutofit/>
          </a:bodyPr>
          <a:lstStyle/>
          <a:p>
            <a:r>
              <a:rPr lang="en-US" altLang="zh-CN" sz="3200" dirty="0">
                <a:ea typeface="ＭＳ Ｐゴシック" charset="-128"/>
              </a:rPr>
              <a:t>HKEY_LOCAL_MACHINE\ System\ </a:t>
            </a:r>
            <a:r>
              <a:rPr lang="en-US" altLang="zh-CN" sz="3200" dirty="0" err="1">
                <a:ea typeface="ＭＳ Ｐゴシック" charset="-128"/>
              </a:rPr>
              <a:t>CurrentControlSet</a:t>
            </a:r>
            <a:r>
              <a:rPr lang="en-US" altLang="zh-CN" sz="3200" dirty="0">
                <a:ea typeface="ＭＳ Ｐゴシック" charset="-128"/>
              </a:rPr>
              <a:t>\</a:t>
            </a:r>
            <a:r>
              <a:rPr lang="en-US" altLang="zh-CN" sz="3200" dirty="0">
                <a:solidFill>
                  <a:srgbClr val="FF0000"/>
                </a:solidFill>
                <a:ea typeface="ＭＳ Ｐゴシック" charset="-128"/>
              </a:rPr>
              <a:t>Services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5BE000-2352-4DE3-9BB4-92F3D62C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3895"/>
            <a:ext cx="10300635" cy="2259426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587109F-39AF-4848-A90A-A84FB4B2A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16804A-3426-4EAE-B82C-7A5FD1E2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1" y="1825625"/>
            <a:ext cx="9519385" cy="268827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04DC8BE-7E2D-435C-8E7F-FB11F6488CC2}"/>
              </a:ext>
            </a:extLst>
          </p:cNvPr>
          <p:cNvCxnSpPr/>
          <p:nvPr/>
        </p:nvCxnSpPr>
        <p:spPr>
          <a:xfrm flipV="1">
            <a:off x="678581" y="2796139"/>
            <a:ext cx="770021" cy="784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05FB578-CE8C-4E2F-A766-6779A32B939B}"/>
              </a:ext>
            </a:extLst>
          </p:cNvPr>
          <p:cNvCxnSpPr/>
          <p:nvPr/>
        </p:nvCxnSpPr>
        <p:spPr>
          <a:xfrm flipV="1">
            <a:off x="989797" y="5566611"/>
            <a:ext cx="770021" cy="784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9983EA32-959A-7748-8857-9EE01D6A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21494"/>
            <a:ext cx="9144000" cy="868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svchost.exe</a:t>
            </a:r>
          </a:p>
        </p:txBody>
      </p:sp>
      <p:pic>
        <p:nvPicPr>
          <p:cNvPr id="52227" name="Picture 3" descr="Screen Shot 2013-10-26 at 4.11.18 PM.png">
            <a:extLst>
              <a:ext uri="{FF2B5EF4-FFF2-40B4-BE49-F238E27FC236}">
                <a16:creationId xmlns:a16="http://schemas.microsoft.com/office/drawing/2014/main" id="{01139CCD-87C7-45C2-B7C4-3DCF3D5E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93" y="1559208"/>
            <a:ext cx="4717715" cy="529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13928F-A60B-4A0C-8085-D3D26300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55" y="1665171"/>
            <a:ext cx="6883645" cy="51928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F14F1A5-13F6-47FF-B69B-5829414CE889}"/>
              </a:ext>
            </a:extLst>
          </p:cNvPr>
          <p:cNvSpPr/>
          <p:nvPr/>
        </p:nvSpPr>
        <p:spPr>
          <a:xfrm>
            <a:off x="5900286" y="2820202"/>
            <a:ext cx="3522847" cy="255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A82746A-FD7B-A246-AAD1-53EBB9DE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/>
              <a:t>启动器</a:t>
            </a:r>
            <a:r>
              <a:rPr lang="en-US" altLang="zh-CN" dirty="0"/>
              <a:t>Launchers (aka Loaders)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EB87CE0A-001D-B142-9278-482AB1978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Prepares another piece of malware for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covert</a:t>
            </a:r>
            <a:r>
              <a:rPr lang="en-US" altLang="zh-CN" dirty="0">
                <a:ea typeface="ＭＳ Ｐゴシック" charset="-128"/>
              </a:rPr>
              <a:t> execution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Run immediately or later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Contain</a:t>
            </a:r>
            <a:r>
              <a:rPr lang="en-US" altLang="zh-CN" dirty="0">
                <a:ea typeface="ＭＳ Ｐゴシック" charset="-128"/>
              </a:rPr>
              <a:t> the malware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zh-CN" dirty="0">
                <a:ea typeface="ＭＳ Ｐゴシック" charset="-128"/>
              </a:rPr>
              <a:t>such as the </a:t>
            </a:r>
            <a:r>
              <a:rPr lang="en-US" altLang="zh-CN" b="1" dirty="0">
                <a:ea typeface="ＭＳ Ｐゴシック" charset="-128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ea typeface="ＭＳ Ｐゴシック" charset="-128"/>
              </a:rPr>
              <a:t>rsrc</a:t>
            </a:r>
            <a:r>
              <a:rPr lang="en-US" altLang="zh-CN" b="1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section of a PE file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17C3A962-ABE8-734D-BF43-DE125EE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Groups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EB1479D0-9CA1-7344-9666-5DA49AB73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Malware usually adds itself to an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existing </a:t>
            </a:r>
            <a:r>
              <a:rPr lang="en-US" altLang="zh-CN" dirty="0">
                <a:ea typeface="ＭＳ Ｐゴシック" charset="-128"/>
              </a:rPr>
              <a:t>group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overwrites a </a:t>
            </a: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nonvital</a:t>
            </a:r>
            <a:r>
              <a:rPr lang="en-US" altLang="zh-CN" dirty="0">
                <a:ea typeface="ＭＳ Ｐゴシック" charset="-128"/>
              </a:rPr>
              <a:t> service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Detect this with dynamic analysis monitoring the registry</a:t>
            </a:r>
          </a:p>
          <a:p>
            <a:pPr lvl="1" eaLnBrk="1" hangingPunct="1">
              <a:defRPr/>
            </a:pPr>
            <a:r>
              <a:rPr lang="en-US" altLang="zh-CN" dirty="0">
                <a:ea typeface="ＭＳ Ｐゴシック" charset="-128"/>
              </a:rPr>
              <a:t>Or look for service functions like </a:t>
            </a:r>
            <a:r>
              <a:rPr lang="en-US" altLang="zh-CN" b="1" dirty="0" err="1">
                <a:solidFill>
                  <a:srgbClr val="FF0000"/>
                </a:solidFill>
                <a:latin typeface="Courier" charset="0"/>
                <a:ea typeface="ＭＳ Ｐゴシック" charset="-128"/>
              </a:rPr>
              <a:t>CreateServiceA</a:t>
            </a:r>
            <a:r>
              <a:rPr lang="en-US" altLang="zh-CN" b="1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 disassembly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1CEBF-6139-4752-9678-04340894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ID:T1569.002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8C3640-69A6-4A09-A1B9-EC1AFC54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1877"/>
            <a:ext cx="10515600" cy="28032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6EA11-464E-49BE-AF63-A9691DC9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5165"/>
            <a:ext cx="7831670" cy="21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55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C9A7A5-25B5-4840-B1D4-150DB423FE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以下注册表项与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SvcHost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持久化机制相关的是？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7E6698-8B75-4FE6-9501-31E09E70F8D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HKEY_LOCAL_MACHINE\SOFTWARE\Microsoft\Windows NT\CurrentVersion\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Svchost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1EEB6-380E-411E-92A7-E27F3211273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HKEY_LOCAL_MACHINE\ System\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CurrentControlSet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\Services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AB7598-C41C-430F-B1AB-81EA4FC0984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marL="0" lvl="1" eaLnBrk="1" hangingPunct="1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HKEY_LOCAL_MACHINE\ SOFTWARE\ Microsoft\ Windows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0B87A7-8B43-4D09-8237-7D2B1281236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HKLM\SOFTWARE\Microsoft\Windows\CurrentVersion\Run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98A6C1-C4A4-4BC6-A516-80A66769526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324342-BC8D-4CB5-B362-9F77DC2A35F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0F718D-39C9-431E-A76A-4B3EB740D8A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B8F605-08F5-48A9-B8C4-0DB63DAC8B3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7B4DF44-46A5-49B8-A7D5-AF4232B84EC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7852D5-0EB8-43EB-BF80-CB393DF50B5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CAF7469-5DB6-4078-999D-78D399DF61B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E96B6E2-25B6-485C-90A4-546D88F08E1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E37526B-8B25-4B52-BF62-656FA8107BE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C3CCB64-055B-4787-94F6-85CFF6B2E1C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E206236-6C1B-49DC-A2DD-90762818180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8336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7ECCBFA-F42C-B44D-BFE3-F2AC9E246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Trojanized</a:t>
            </a:r>
            <a:r>
              <a:rPr lang="en-US" altLang="zh-CN" dirty="0">
                <a:ea typeface="ＭＳ Ｐゴシック" charset="-128"/>
              </a:rPr>
              <a:t> System Binaries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52810DDC-5108-FA49-B9B1-8B45E2AF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Trojanized</a:t>
            </a:r>
            <a:r>
              <a:rPr lang="en-US" altLang="zh-CN" dirty="0">
                <a:ea typeface="ＭＳ Ｐゴシック" charset="-128"/>
              </a:rPr>
              <a:t> System Binaries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AB23D250-5FEF-D54D-A44A-DBC765F8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Malware patches bytes of a </a:t>
            </a:r>
            <a:r>
              <a:rPr lang="en-US" altLang="zh-CN" sz="2800" dirty="0">
                <a:solidFill>
                  <a:srgbClr val="FF0000"/>
                </a:solidFill>
                <a:ea typeface="ＭＳ Ｐゴシック" charset="-128"/>
              </a:rPr>
              <a:t>system binary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To force the system to execute the malware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The next time the infected binary is loaded</a:t>
            </a:r>
          </a:p>
          <a:p>
            <a:pPr lvl="1">
              <a:defRPr/>
            </a:pPr>
            <a:r>
              <a:rPr lang="en-US" altLang="zh-CN" dirty="0">
                <a:ea typeface="ＭＳ Ｐゴシック" charset="-128"/>
              </a:rPr>
              <a:t>DLLs are popular targets</a:t>
            </a:r>
          </a:p>
          <a:p>
            <a:pPr lvl="1">
              <a:defRPr/>
            </a:pPr>
            <a:r>
              <a:rPr lang="en-US" altLang="zh-CN" dirty="0">
                <a:ea typeface="ＭＳ Ｐゴシック" charset="-128"/>
              </a:rPr>
              <a:t>Typically the entry function is modified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Jumps to code inserted in an empty portion of the binary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Then executes DLL normally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Screen Shot 2013-10-26 at 7.43.47 PM.png">
            <a:extLst>
              <a:ext uri="{FF2B5EF4-FFF2-40B4-BE49-F238E27FC236}">
                <a16:creationId xmlns:a16="http://schemas.microsoft.com/office/drawing/2014/main" id="{A52BCD81-E858-4C52-B3FE-2B26D24D5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6" y="1616076"/>
            <a:ext cx="8335963" cy="4240213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FF80AAA4-DE04-534C-9F00-68592DE0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>
                <a:ea typeface="ＭＳ Ｐゴシック" charset="-128"/>
              </a:rPr>
              <a:t>DLL Load-Order Hijacking</a:t>
            </a:r>
          </a:p>
        </p:txBody>
      </p:sp>
      <p:pic>
        <p:nvPicPr>
          <p:cNvPr id="59395" name="Picture 3" descr="Screen Shot 2013-10-26 at 7.45.28 PM.png">
            <a:extLst>
              <a:ext uri="{FF2B5EF4-FFF2-40B4-BE49-F238E27FC236}">
                <a16:creationId xmlns:a16="http://schemas.microsoft.com/office/drawing/2014/main" id="{427C1845-37C0-46FD-952E-9603EC8E4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8"/>
          <a:stretch>
            <a:fillRect/>
          </a:stretch>
        </p:blipFill>
        <p:spPr bwMode="auto">
          <a:xfrm>
            <a:off x="1857375" y="2144079"/>
            <a:ext cx="8572500" cy="4041775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A5AAFCB1-A643-3342-A914-FDA5EE19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err="1">
                <a:ea typeface="ＭＳ Ｐゴシック" charset="-128"/>
              </a:rPr>
              <a:t>KnownDLLs</a:t>
            </a:r>
            <a:r>
              <a:rPr lang="en-US" altLang="zh-CN" dirty="0">
                <a:ea typeface="ＭＳ Ｐゴシック" charset="-128"/>
              </a:rPr>
              <a:t> Mechanism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AFAAAD86-A8F8-624C-A880-538AB739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For security and speed,  windows uses the </a:t>
            </a:r>
            <a:r>
              <a:rPr lang="en-US" altLang="zh-CN" sz="2800" dirty="0" err="1">
                <a:ea typeface="ＭＳ Ｐゴシック" charset="-128"/>
              </a:rPr>
              <a:t>KnownDLLs</a:t>
            </a:r>
            <a:r>
              <a:rPr lang="en-US" altLang="zh-CN" sz="2800" dirty="0">
                <a:ea typeface="ＭＳ Ｐゴシック" charset="-128"/>
              </a:rPr>
              <a:t> mechanism.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Contains  list of specific DLL locations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Skips the search order for listed DLLs</a:t>
            </a:r>
          </a:p>
          <a:p>
            <a:pPr eaLnBrk="1" hangingPunct="1">
              <a:defRPr/>
            </a:pPr>
            <a:r>
              <a:rPr lang="en-US" altLang="zh-CN" sz="2800" dirty="0">
                <a:ea typeface="ＭＳ Ｐゴシック" charset="-128"/>
              </a:rPr>
              <a:t>DLL load-order hijacking can only be used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On </a:t>
            </a:r>
            <a:r>
              <a:rPr lang="en-US" altLang="zh-CN" sz="2400" dirty="0">
                <a:solidFill>
                  <a:srgbClr val="FF0000"/>
                </a:solidFill>
                <a:ea typeface="ＭＳ Ｐゴシック" charset="-128"/>
              </a:rPr>
              <a:t>binaries</a:t>
            </a:r>
            <a:r>
              <a:rPr lang="en-US" altLang="zh-CN" sz="2400" dirty="0">
                <a:ea typeface="ＭＳ Ｐゴシック" charset="-128"/>
              </a:rPr>
              <a:t> in directories other than System32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That load </a:t>
            </a:r>
            <a:r>
              <a:rPr lang="en-US" altLang="zh-CN" sz="2400" dirty="0">
                <a:solidFill>
                  <a:srgbClr val="FF0000"/>
                </a:solidFill>
                <a:ea typeface="ＭＳ Ｐゴシック" charset="-128"/>
              </a:rPr>
              <a:t>DLLs</a:t>
            </a:r>
            <a:r>
              <a:rPr lang="en-US" altLang="zh-CN" sz="2400" dirty="0">
                <a:ea typeface="ＭＳ Ｐゴシック" charset="-128"/>
              </a:rPr>
              <a:t> in System32</a:t>
            </a:r>
          </a:p>
          <a:p>
            <a:pPr lvl="1" eaLnBrk="1" hangingPunct="1">
              <a:defRPr/>
            </a:pPr>
            <a:r>
              <a:rPr lang="en-US" altLang="zh-CN" sz="2400" dirty="0">
                <a:ea typeface="ＭＳ Ｐゴシック" charset="-128"/>
              </a:rPr>
              <a:t>That are not protected by </a:t>
            </a:r>
            <a:r>
              <a:rPr lang="en-US" altLang="zh-CN" sz="2400" dirty="0" err="1">
                <a:ea typeface="ＭＳ Ｐゴシック" charset="-128"/>
              </a:rPr>
              <a:t>KnownDLLs</a:t>
            </a:r>
            <a:endParaRPr lang="en-US" altLang="zh-CN" sz="2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EA8B0CF-2EDF-47F2-9911-820B7A6CFCA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96736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explorer.exe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程序所在的目录是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.../Windows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 该程序引入了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ntshrui.dll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动态链接库，该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.../Windows/System32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目录，该程序没有被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KnownDLLs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Mechanism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保护，攻击者在那些位置可以实现对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ntshrui.dll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的装载顺序劫持？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56B65A0-EA3D-4DAC-BF75-3B161C4CC2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pic>
        <p:nvPicPr>
          <p:cNvPr id="13" name="Picture 3" descr="Screen Shot 2013-10-26 at 7.45.28 PM.png">
            <a:extLst>
              <a:ext uri="{FF2B5EF4-FFF2-40B4-BE49-F238E27FC236}">
                <a16:creationId xmlns:a16="http://schemas.microsoft.com/office/drawing/2014/main" id="{14CE0AAB-9261-43E0-87FB-63DEBCE2CD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8"/>
          <a:stretch>
            <a:fillRect/>
          </a:stretch>
        </p:blipFill>
        <p:spPr bwMode="auto">
          <a:xfrm>
            <a:off x="2260066" y="3329448"/>
            <a:ext cx="6993054" cy="3297095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275221-F293-49DC-A3F3-31F50A96661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3E58D0C5-DC02-460A-BD2E-0C6072465F5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539508A-920C-47FD-82EF-C0D947DDF45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E58A8FA-D259-4CF2-A3FE-408D0E68A64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9A366D34-0006-4845-8BAC-E53EA299B88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473E397-B19A-4BCF-B36D-2321245574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1136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C960120A-4104-F34D-B193-660FE923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Example: </a:t>
            </a:r>
            <a:r>
              <a:rPr lang="en-US" altLang="zh-CN" i="1" dirty="0">
                <a:solidFill>
                  <a:srgbClr val="FF0000"/>
                </a:solidFill>
                <a:ea typeface="ＭＳ Ｐゴシック" charset="-128"/>
              </a:rPr>
              <a:t>explorer.exe</a:t>
            </a:r>
            <a:endParaRPr lang="en-US" altLang="zh-CN" dirty="0">
              <a:solidFill>
                <a:srgbClr val="FF0000"/>
              </a:solidFill>
              <a:ea typeface="ＭＳ Ｐゴシック" charset="-128"/>
            </a:endParaRP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4C3B7910-D931-B746-8B54-C1A0EA90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Lives in /Windows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Loads </a:t>
            </a:r>
            <a:r>
              <a:rPr lang="en-US" altLang="zh-CN" i="1" dirty="0" err="1">
                <a:ea typeface="ＭＳ Ｐゴシック" charset="-128"/>
              </a:rPr>
              <a:t>ntshrui.dll</a:t>
            </a:r>
            <a:r>
              <a:rPr lang="en-US" altLang="zh-CN" i="1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from System32</a:t>
            </a:r>
          </a:p>
          <a:p>
            <a:pPr eaLnBrk="1" hangingPunct="1">
              <a:defRPr/>
            </a:pPr>
            <a:r>
              <a:rPr lang="en-US" altLang="zh-CN" i="1" dirty="0" err="1">
                <a:ea typeface="ＭＳ Ｐゴシック" charset="-128"/>
              </a:rPr>
              <a:t>ntshrui.dll</a:t>
            </a:r>
            <a:r>
              <a:rPr lang="en-US" altLang="zh-CN" i="1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is not a known DLL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charset="-128"/>
              </a:rPr>
              <a:t>Default search</a:t>
            </a:r>
            <a:r>
              <a:rPr lang="en-US" altLang="zh-CN" dirty="0">
                <a:ea typeface="ＭＳ Ｐゴシック" charset="-128"/>
              </a:rPr>
              <a:t> is performed</a:t>
            </a:r>
          </a:p>
          <a:p>
            <a:pPr eaLnBrk="1" hangingPunct="1">
              <a:defRPr/>
            </a:pPr>
            <a:r>
              <a:rPr lang="en-US" altLang="zh-CN" dirty="0">
                <a:ea typeface="ＭＳ Ｐゴシック" charset="-128"/>
              </a:rPr>
              <a:t>A malicious </a:t>
            </a:r>
            <a:r>
              <a:rPr lang="en-US" altLang="zh-CN" i="1" dirty="0" err="1">
                <a:ea typeface="ＭＳ Ｐゴシック" charset="-128"/>
              </a:rPr>
              <a:t>ntshrui.dll</a:t>
            </a:r>
            <a:r>
              <a:rPr lang="en-US" altLang="zh-CN" i="1" dirty="0">
                <a:ea typeface="ＭＳ Ｐゴシック" charset="-128"/>
              </a:rPr>
              <a:t> </a:t>
            </a:r>
            <a:r>
              <a:rPr lang="en-US" altLang="zh-CN" dirty="0">
                <a:ea typeface="ＭＳ Ｐゴシック" charset="-128"/>
              </a:rPr>
              <a:t>in /Windows will be loaded instead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0.0"/>
  <p:tag name="RAINPROBLEMTYPE" val="MultipleChoiceMA"/>
  <p:tag name="RAINPROBLEM" val="MultipleChoiceMA"/>
  <p:tag name="PROBLEMSCORE_HALF" val="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6901</TotalTime>
  <Words>3064</Words>
  <Application>Microsoft Office PowerPoint</Application>
  <PresentationFormat>宽屏</PresentationFormat>
  <Paragraphs>575</Paragraphs>
  <Slides>125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33" baseType="lpstr">
      <vt:lpstr>Courier</vt:lpstr>
      <vt:lpstr>宋体</vt:lpstr>
      <vt:lpstr>Microsoft Yahei</vt:lpstr>
      <vt:lpstr>Arial</vt:lpstr>
      <vt:lpstr>Calibri</vt:lpstr>
      <vt:lpstr>Times New Roman</vt:lpstr>
      <vt:lpstr>Wingdings</vt:lpstr>
      <vt:lpstr>2_400TGp_globalcity_light_ani</vt:lpstr>
      <vt:lpstr>恶意代码分析与防治技术 第11章 恶意行为</vt:lpstr>
      <vt:lpstr>PowerPoint 演示文稿</vt:lpstr>
      <vt:lpstr>知识点</vt:lpstr>
      <vt:lpstr>下载器和启动器 （Downloaders and Launchers）</vt:lpstr>
      <vt:lpstr>下载器（Downloaders）</vt:lpstr>
      <vt:lpstr>ABK</vt:lpstr>
      <vt:lpstr>Ingress Tool Transfer（T1105）</vt:lpstr>
      <vt:lpstr>PowerPoint 演示文稿</vt:lpstr>
      <vt:lpstr>启动器Launchers (aka Loaders)</vt:lpstr>
      <vt:lpstr>DEADEYE（S1052）</vt:lpstr>
      <vt:lpstr>Embedded Payloads (T1027.009)</vt:lpstr>
      <vt:lpstr>PowerPoint 演示文稿</vt:lpstr>
      <vt:lpstr>PowerPoint 演示文稿</vt:lpstr>
      <vt:lpstr>后门（Backdoors）</vt:lpstr>
      <vt:lpstr>PowerPoint 演示文稿</vt:lpstr>
      <vt:lpstr>后门（Backdoors）</vt:lpstr>
      <vt:lpstr>后门（Backdoors）</vt:lpstr>
      <vt:lpstr>BIND Shell vs. Reverse Shell</vt:lpstr>
      <vt:lpstr>PowerPoint 演示文稿</vt:lpstr>
      <vt:lpstr>Reverse Shell</vt:lpstr>
      <vt:lpstr>Windows Reverse Shells</vt:lpstr>
      <vt:lpstr>Windows Reverse Shells</vt:lpstr>
      <vt:lpstr>SUGERUSH（S1049）</vt:lpstr>
      <vt:lpstr>RATs  (Remote Administration Tools)</vt:lpstr>
      <vt:lpstr>gh0st RAT （S0032）</vt:lpstr>
      <vt:lpstr>Botnets</vt:lpstr>
      <vt:lpstr>PowerPoint 演示文稿</vt:lpstr>
      <vt:lpstr>Botnets vs. RATs</vt:lpstr>
      <vt:lpstr>BaaS</vt:lpstr>
      <vt:lpstr>PowerPoint 演示文稿</vt:lpstr>
      <vt:lpstr>PowerPoint 演示文稿</vt:lpstr>
      <vt:lpstr>凭证窃取（Credential Stealers）</vt:lpstr>
      <vt:lpstr>PowerPoint 演示文稿</vt:lpstr>
      <vt:lpstr>凭证窃取</vt:lpstr>
      <vt:lpstr>GINA Interception</vt:lpstr>
      <vt:lpstr>GINA Interception</vt:lpstr>
      <vt:lpstr>GINA Registry Key</vt:lpstr>
      <vt:lpstr>MITM Attack</vt:lpstr>
      <vt:lpstr>PowerPoint 演示文稿</vt:lpstr>
      <vt:lpstr>Hash Dumping</vt:lpstr>
      <vt:lpstr>Hash Dumping</vt:lpstr>
      <vt:lpstr>Pwdump</vt:lpstr>
      <vt:lpstr>Pwdump</vt:lpstr>
      <vt:lpstr>Pwdump Variant</vt:lpstr>
      <vt:lpstr>PowerPoint 演示文稿</vt:lpstr>
      <vt:lpstr>Pass-the-Hash Toolkit</vt:lpstr>
      <vt:lpstr>OS Credential Dumping</vt:lpstr>
      <vt:lpstr>OS Credential Dumping: LSASS Memory</vt:lpstr>
      <vt:lpstr>PowerPoint 演示文稿</vt:lpstr>
      <vt:lpstr>Keystroke Logging</vt:lpstr>
      <vt:lpstr>Keystroke Logging</vt:lpstr>
      <vt:lpstr>Polling Keyloggers</vt:lpstr>
      <vt:lpstr>PowerPoint 演示文稿</vt:lpstr>
      <vt:lpstr>Identifying Keyloggers in Strings Listings</vt:lpstr>
      <vt:lpstr>Input Capture: Keylogging（T1056.001）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持久性机制（Persistence Mechanisms）</vt:lpstr>
      <vt:lpstr>PowerPoint 演示文稿</vt:lpstr>
      <vt:lpstr>Persistence（TA0003）</vt:lpstr>
      <vt:lpstr>Boot or Logon Autostart Execution（T1547）</vt:lpstr>
      <vt:lpstr>Registry Run Keys / Startup Folder</vt:lpstr>
      <vt:lpstr>Registry Run Keys / Startup Folder</vt:lpstr>
      <vt:lpstr>Registry Run Keys / Startup Folder</vt:lpstr>
      <vt:lpstr>PowerPoint 演示文稿</vt:lpstr>
      <vt:lpstr>PowerPoint 演示文稿</vt:lpstr>
      <vt:lpstr>PowerPoint 演示文稿</vt:lpstr>
      <vt:lpstr>AppInit_DLLs</vt:lpstr>
      <vt:lpstr>Appinit_DLLs</vt:lpstr>
      <vt:lpstr>Appinit_DLLs</vt:lpstr>
      <vt:lpstr>AppInit_DLLs值</vt:lpstr>
      <vt:lpstr>ID:T1546.010</vt:lpstr>
      <vt:lpstr>PowerPoint 演示文稿</vt:lpstr>
      <vt:lpstr>Winlogon Notify</vt:lpstr>
      <vt:lpstr>Winlogon Notify</vt:lpstr>
      <vt:lpstr>Winlogon Notify</vt:lpstr>
      <vt:lpstr>Winlogon Helper DLL</vt:lpstr>
      <vt:lpstr>ID：T1547.004</vt:lpstr>
      <vt:lpstr>Winlogon Helper DLL</vt:lpstr>
      <vt:lpstr>PowerPoint 演示文稿</vt:lpstr>
      <vt:lpstr>PowerPoint 演示文稿</vt:lpstr>
      <vt:lpstr>SvcHost DLLs</vt:lpstr>
      <vt:lpstr>SvcHost DLLs</vt:lpstr>
      <vt:lpstr>HKEY_LOCAL_MACHINE\SOFTWARE\Microsoft\Windows NT\CurrentVersion\Svchost</vt:lpstr>
      <vt:lpstr>HKEY_LOCAL_MACHINE\ System\ CurrentControlSet\Services</vt:lpstr>
      <vt:lpstr>svchost.exe</vt:lpstr>
      <vt:lpstr>Groups</vt:lpstr>
      <vt:lpstr>ID:T1569.002</vt:lpstr>
      <vt:lpstr>PowerPoint 演示文稿</vt:lpstr>
      <vt:lpstr>Trojanized System Binaries</vt:lpstr>
      <vt:lpstr>Trojanized System Binaries</vt:lpstr>
      <vt:lpstr>PowerPoint 演示文稿</vt:lpstr>
      <vt:lpstr>DLL Load-Order Hijacking</vt:lpstr>
      <vt:lpstr>KnownDLLs Mechanism</vt:lpstr>
      <vt:lpstr>PowerPoint 演示文稿</vt:lpstr>
      <vt:lpstr>Example: explorer.exe</vt:lpstr>
      <vt:lpstr>Many Vulnerable DLLs</vt:lpstr>
      <vt:lpstr>ID: T1574.001</vt:lpstr>
      <vt:lpstr>ID: T1574.001</vt:lpstr>
      <vt:lpstr>PowerPoint 演示文稿</vt:lpstr>
      <vt:lpstr>权限提升（Privilege Escalation）</vt:lpstr>
      <vt:lpstr>No User Account Control</vt:lpstr>
      <vt:lpstr>Using SeDebugPrivilege</vt:lpstr>
      <vt:lpstr>PowerPoint 演示文稿</vt:lpstr>
      <vt:lpstr>PowerPoint 演示文稿</vt:lpstr>
      <vt:lpstr>ID：TA0004</vt:lpstr>
      <vt:lpstr>PowerPoint 演示文稿</vt:lpstr>
      <vt:lpstr>Access Token Manipulation</vt:lpstr>
      <vt:lpstr>PowerPoint 演示文稿</vt:lpstr>
      <vt:lpstr>用户模式Rootkits（User-Mode Rootkits）</vt:lpstr>
      <vt:lpstr>User-Mode Rootkits</vt:lpstr>
      <vt:lpstr>IAT (Import Address Table) Hooking</vt:lpstr>
      <vt:lpstr>IAT Hooking</vt:lpstr>
      <vt:lpstr>Inline Hooking</vt:lpstr>
      <vt:lpstr>Hide 443 port</vt:lpstr>
      <vt:lpstr>7 Bytes Inline Hook</vt:lpstr>
      <vt:lpstr>Install Inline Hook</vt:lpstr>
      <vt:lpstr>PowerPoint 演示文稿</vt:lpstr>
      <vt:lpstr>PowerPoint 演示文稿</vt:lpstr>
      <vt:lpstr>PowerPoint 演示文稿</vt:lpstr>
      <vt:lpstr>知识点</vt:lpstr>
      <vt:lpstr>恶意代码分析与防治技术 第11章 恶意行为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王志</cp:lastModifiedBy>
  <cp:revision>550</cp:revision>
  <cp:lastPrinted>2019-05-21T03:30:34Z</cp:lastPrinted>
  <dcterms:created xsi:type="dcterms:W3CDTF">2013-08-16T17:07:40Z</dcterms:created>
  <dcterms:modified xsi:type="dcterms:W3CDTF">2023-11-19T04:16:48Z</dcterms:modified>
</cp:coreProperties>
</file>